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5" r:id="rId8"/>
    <p:sldId id="266" r:id="rId9"/>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79" d="100"/>
          <a:sy n="79" d="100"/>
        </p:scale>
        <p:origin x="120"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62927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46170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130885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1761279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686119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097496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015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575335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316026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120571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9915AFD9-DFF7-4D61-96A5-E9962541BE8B}" type="datetimeFigureOut">
              <a:rPr kumimoji="1" lang="ja-JP" altLang="en-US" smtClean="0"/>
              <a:t>2022/9/26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2911783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5AFD9-DFF7-4D61-96A5-E9962541BE8B}" type="datetimeFigureOut">
              <a:rPr kumimoji="1" lang="ja-JP" altLang="en-US" smtClean="0"/>
              <a:t>2022/9/26</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C4E47-C846-4296-A8E0-EA6CE447D3D7}" type="slidenum">
              <a:rPr kumimoji="1" lang="ja-JP" altLang="en-US" smtClean="0"/>
              <a:t>‹#›</a:t>
            </a:fld>
            <a:endParaRPr kumimoji="1" lang="ja-JP" altLang="en-US"/>
          </a:p>
        </p:txBody>
      </p:sp>
    </p:spTree>
    <p:extLst>
      <p:ext uri="{BB962C8B-B14F-4D97-AF65-F5344CB8AC3E}">
        <p14:creationId xmlns:p14="http://schemas.microsoft.com/office/powerpoint/2010/main" val="112671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hyperlink" Target="http://www.tains.tohoku.ac.jp/"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hyperlink" Target="https://support.google.com/a/users/answer/9296686#!/"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cds.tohoku.ac.jp/wordpress/wp-content/uploads/2022/03/Office365QuickGuidePC_eng20220401.pdf"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05997" y="795403"/>
            <a:ext cx="9144000" cy="2259081"/>
          </a:xfrm>
        </p:spPr>
        <p:txBody>
          <a:bodyPr>
            <a:normAutofit/>
          </a:bodyPr>
          <a:lstStyle/>
          <a:p>
            <a:r>
              <a:rPr lang="en-US" altLang="ja-JP" sz="4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Information Network</a:t>
            </a:r>
            <a:br>
              <a:rPr lang="en-US" altLang="ja-JP" sz="4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ja-JP" sz="4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Graduate School of International Cultural Studies (GSICS)</a:t>
            </a:r>
            <a:endParaRPr kumimoji="1" lang="ja-JP" altLang="en-US" sz="480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サブタイトル 2"/>
          <p:cNvSpPr>
            <a:spLocks noGrp="1"/>
          </p:cNvSpPr>
          <p:nvPr>
            <p:ph type="subTitle" idx="1"/>
          </p:nvPr>
        </p:nvSpPr>
        <p:spPr>
          <a:xfrm>
            <a:off x="1524000" y="5622588"/>
            <a:ext cx="9144000" cy="593385"/>
          </a:xfrm>
        </p:spPr>
        <p:txBody>
          <a:bodyPr>
            <a:normAutofit fontScale="92500"/>
          </a:bodyPr>
          <a:lstStyle/>
          <a:p>
            <a:r>
              <a:rPr lang="en-US" altLang="ja-JP" sz="2800" dirty="0">
                <a:latin typeface="Calibri" panose="020F0502020204030204" pitchFamily="34" charset="0"/>
                <a:cs typeface="Calibri" panose="020F0502020204030204" pitchFamily="34" charset="0"/>
              </a:rPr>
              <a:t>Hiroyuki Eto  (Chief of Staff, GSICS Information Network System)</a:t>
            </a:r>
            <a:endParaRPr lang="ja-JP" altLang="en-US" sz="2800" dirty="0">
              <a:latin typeface="Calibri" panose="020F0502020204030204" pitchFamily="34" charset="0"/>
              <a:cs typeface="Calibri" panose="020F0502020204030204" pitchFamily="34" charset="0"/>
            </a:endParaRPr>
          </a:p>
          <a:p>
            <a:endParaRPr lang="ja-JP" altLang="en-US" dirty="0"/>
          </a:p>
        </p:txBody>
      </p:sp>
      <p:sp>
        <p:nvSpPr>
          <p:cNvPr id="4" name="正方形/長方形 3"/>
          <p:cNvSpPr/>
          <p:nvPr/>
        </p:nvSpPr>
        <p:spPr>
          <a:xfrm>
            <a:off x="3048000" y="4044458"/>
            <a:ext cx="6096000" cy="1384995"/>
          </a:xfrm>
          <a:prstGeom prst="rect">
            <a:avLst/>
          </a:prstGeom>
        </p:spPr>
        <p:txBody>
          <a:bodyPr>
            <a:spAutoFit/>
          </a:bodyPr>
          <a:lstStyle/>
          <a:p>
            <a:pPr algn="ctr"/>
            <a:r>
              <a:rPr lang="en-US" altLang="ja-JP"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Orientation for new students</a:t>
            </a:r>
          </a:p>
          <a:p>
            <a:pPr algn="ctr"/>
            <a:r>
              <a:rPr lang="en-US" altLang="ja-JP"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October 2022</a:t>
            </a:r>
            <a:endParaRPr lang="ja-JP"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gn="ctr"/>
            <a:endParaRPr lang="ja-JP" altLang="en-US" sz="2000" dirty="0">
              <a:effectLst>
                <a:outerShdw blurRad="38100" dist="38100" dir="2700000" algn="tl">
                  <a:srgbClr val="000000">
                    <a:alpha val="43137"/>
                  </a:srgbClr>
                </a:outerShdw>
              </a:effectLst>
            </a:endParaRPr>
          </a:p>
        </p:txBody>
      </p:sp>
      <p:sp>
        <p:nvSpPr>
          <p:cNvPr id="5" name="Rectangle 1">
            <a:extLst>
              <a:ext uri="{FF2B5EF4-FFF2-40B4-BE49-F238E27FC236}">
                <a16:creationId xmlns:a16="http://schemas.microsoft.com/office/drawing/2014/main" id="{0A632E30-EDBB-B36D-B17B-C28DD9EF05DD}"/>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CE9380CE-F156-5C3C-3C90-5B1FF5B90D0B}"/>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9FDBA1EC-DEFD-1AB9-8D57-7D626C80590E}"/>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9" name="録音したサウンド">
            <a:hlinkClick r:id="" action="ppaction://media"/>
            <a:extLst>
              <a:ext uri="{FF2B5EF4-FFF2-40B4-BE49-F238E27FC236}">
                <a16:creationId xmlns:a16="http://schemas.microsoft.com/office/drawing/2014/main" id="{3DA31994-E3E5-E028-1AA0-E7205899EA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152400"/>
            <a:ext cx="406400" cy="406400"/>
          </a:xfrm>
          <a:prstGeom prst="rect">
            <a:avLst/>
          </a:prstGeom>
        </p:spPr>
      </p:pic>
    </p:spTree>
    <p:extLst>
      <p:ext uri="{BB962C8B-B14F-4D97-AF65-F5344CB8AC3E}">
        <p14:creationId xmlns:p14="http://schemas.microsoft.com/office/powerpoint/2010/main" val="1767087867"/>
      </p:ext>
    </p:extLst>
  </p:cSld>
  <p:clrMapOvr>
    <a:masterClrMapping/>
  </p:clrMapOvr>
  <mc:AlternateContent xmlns:mc="http://schemas.openxmlformats.org/markup-compatibility/2006" xmlns:p14="http://schemas.microsoft.com/office/powerpoint/2010/main">
    <mc:Choice Requires="p14">
      <p:transition spd="slow" p14:dur="2000" advTm="19528"/>
    </mc:Choice>
    <mc:Fallback xmlns="">
      <p:transition spd="slow" advTm="19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5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75421" y="587476"/>
            <a:ext cx="3663952" cy="400110"/>
          </a:xfrm>
          <a:prstGeom prst="rect">
            <a:avLst/>
          </a:prstGeom>
        </p:spPr>
        <p:txBody>
          <a:bodyPr wrap="none">
            <a:spAutoFit/>
          </a:bodyPr>
          <a:lstStyle/>
          <a:p>
            <a:r>
              <a:rPr lang="en-US" altLang="ja-JP"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How to Use the GSICS Network</a:t>
            </a:r>
            <a:endParaRPr lang="ja-JP"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4"/>
          <p:cNvSpPr>
            <a:spLocks noChangeArrowheads="1"/>
          </p:cNvSpPr>
          <p:nvPr/>
        </p:nvSpPr>
        <p:spPr bwMode="auto">
          <a:xfrm>
            <a:off x="974956" y="1526349"/>
            <a:ext cx="1019351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lvl="0" indent="-285750">
              <a:buFont typeface="Wingdings" panose="05000000000000000000" pitchFamily="2" charset="2"/>
              <a:buChar char="u"/>
            </a:pPr>
            <a:r>
              <a:rPr kumimoji="0" lang="en-US" altLang="ja-JP" sz="1400" dirty="0">
                <a:latin typeface="Calibri" panose="020F0502020204030204" pitchFamily="34" charset="0"/>
                <a:ea typeface="ＭＳ ゴシック" panose="020B0609070205080204" pitchFamily="49" charset="-128"/>
                <a:cs typeface="Calibri" panose="020F0502020204030204" pitchFamily="34" charset="0"/>
              </a:rPr>
              <a:t>Connecting to the network</a:t>
            </a:r>
          </a:p>
          <a:p>
            <a:pPr lvl="0"/>
            <a:r>
              <a:rPr kumimoji="0" lang="ja-JP" altLang="ja-JP"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rPr>
              <a:t>　</a:t>
            </a:r>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*The network (LAN) available to all courses in the GSICS is </a:t>
            </a:r>
            <a:r>
              <a:rPr kumimoji="0" lang="en-US" altLang="ja-JP" sz="1400" u="sng" dirty="0">
                <a:latin typeface="Calibri" panose="020F0502020204030204" pitchFamily="34" charset="0"/>
                <a:ea typeface="ＭＳ 明朝" panose="02020609040205080304" pitchFamily="17" charset="-128"/>
                <a:cs typeface="Calibri" panose="020F0502020204030204" pitchFamily="34" charset="0"/>
              </a:rPr>
              <a:t>managed by each course</a:t>
            </a:r>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a:t>
            </a:r>
            <a:r>
              <a:rPr kumimoji="0" lang="ja-JP" altLang="en-US"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rPr>
              <a:t>　</a:t>
            </a:r>
            <a:endParaRPr kumimoji="0" lang="en-US" altLang="ja-JP"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endParaRP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    *Please be sure to report the following items when you connect your computer to the network:</a:t>
            </a:r>
            <a:endParaRPr kumimoji="0" lang="ja-JP" altLang="en-US" sz="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lvl="0"/>
            <a:r>
              <a:rPr kumimoji="0" lang="ja-JP" altLang="en-US"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rPr>
              <a:t>	</a:t>
            </a:r>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(1) Computer make and model (e.g., laptop vs. desktop)</a:t>
            </a: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	(2) OS (e.g., Windows 11)</a:t>
            </a: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	(3) Physical address of the computer (MAC address) -&gt; Individual identification number of the computer</a:t>
            </a: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	(4) Anti-virus software</a:t>
            </a:r>
            <a:r>
              <a:rPr kumimoji="0" lang="ja-JP" altLang="en-US"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rPr>
              <a:t>　</a:t>
            </a:r>
            <a:endParaRPr kumimoji="0" lang="en-US" altLang="ja-JP"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endParaRP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a:t>
            </a:r>
            <a:r>
              <a:rPr kumimoji="0" lang="en-US" altLang="ja-JP" sz="1400" u="sng" dirty="0">
                <a:solidFill>
                  <a:srgbClr val="FF0000"/>
                </a:solidFill>
                <a:latin typeface="Calibri" panose="020F0502020204030204" pitchFamily="34" charset="0"/>
                <a:ea typeface="ＭＳ 明朝" panose="02020609040205080304" pitchFamily="17" charset="-128"/>
                <a:cs typeface="Calibri" panose="020F0502020204030204" pitchFamily="34" charset="0"/>
              </a:rPr>
              <a:t>Do not connect to the network with a PC that is no longer supported by security, such as Windows XP or Windows 7.</a:t>
            </a:r>
            <a:endParaRPr kumimoji="0" lang="en-US" altLang="ja-JP"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endParaRPr>
          </a:p>
          <a:p>
            <a:pPr lvl="0"/>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*When connecting via wireless LAN, be sure to use the wireless LAN router (hub) of the course to which you belong. Do not use routers of other courses.  Education roaming (</a:t>
            </a:r>
            <a:r>
              <a:rPr kumimoji="0" lang="en-US" altLang="ja-JP" sz="1400" dirty="0" err="1">
                <a:latin typeface="Calibri" panose="020F0502020204030204" pitchFamily="34" charset="0"/>
                <a:ea typeface="ＭＳ 明朝" panose="02020609040205080304" pitchFamily="17" charset="-128"/>
                <a:cs typeface="Calibri" panose="020F0502020204030204" pitchFamily="34" charset="0"/>
              </a:rPr>
              <a:t>eduroam</a:t>
            </a:r>
            <a:r>
              <a:rPr kumimoji="0" lang="en-US" altLang="ja-JP" sz="1400" dirty="0">
                <a:latin typeface="Calibri" panose="020F0502020204030204" pitchFamily="34" charset="0"/>
                <a:ea typeface="ＭＳ 明朝" panose="02020609040205080304" pitchFamily="17" charset="-128"/>
                <a:cs typeface="Calibri" panose="020F0502020204030204" pitchFamily="34" charset="0"/>
              </a:rPr>
              <a:t>) is being developed for use throughout the university. It is available in some areas.</a:t>
            </a:r>
            <a:r>
              <a:rPr kumimoji="0" lang="ja-JP" altLang="en-US" sz="1400" b="0" i="0" u="none" strike="noStrike" cap="none" normalizeH="0" baseline="0" dirty="0">
                <a:ln>
                  <a:noFill/>
                </a:ln>
                <a:solidFill>
                  <a:schemeClr val="tx1"/>
                </a:solidFill>
                <a:effectLst/>
                <a:latin typeface="Calibri" panose="020F0502020204030204" pitchFamily="34" charset="0"/>
                <a:ea typeface="ＭＳ 明朝" panose="02020609040205080304" pitchFamily="17" charset="-128"/>
                <a:cs typeface="Calibri" panose="020F0502020204030204" pitchFamily="34" charset="0"/>
              </a:rPr>
              <a:t>　　　　　　　　　　　　　</a:t>
            </a:r>
            <a:r>
              <a:rPr kumimoji="0" lang="ja-JP" altLang="en-US" sz="1400" b="0" i="0" u="none" strike="noStrike" cap="none" normalizeH="0" baseline="0" dirty="0">
                <a:ln>
                  <a:noFill/>
                </a:ln>
                <a:solidFill>
                  <a:schemeClr val="tx1"/>
                </a:solidFill>
                <a:effectLst/>
                <a:latin typeface="Century" panose="02040604050505020304" pitchFamily="18" charset="0"/>
                <a:ea typeface="ＭＳ 明朝" panose="02020609040205080304" pitchFamily="17" charset="-128"/>
                <a:cs typeface="Times New Roman" panose="02020603050405020304" pitchFamily="18" charset="0"/>
              </a:rPr>
              <a:t>　　　</a:t>
            </a:r>
            <a:endParaRPr kumimoji="0" lang="ja-JP" altLang="en-US" sz="2400" b="0" i="0" u="none" strike="noStrike" cap="none" normalizeH="0" baseline="0" dirty="0">
              <a:ln>
                <a:noFill/>
              </a:ln>
              <a:solidFill>
                <a:schemeClr val="tx1"/>
              </a:solidFill>
              <a:effectLst/>
              <a:latin typeface="Arial" panose="020B0604020202020204" pitchFamily="34" charset="0"/>
            </a:endParaRPr>
          </a:p>
        </p:txBody>
      </p:sp>
      <p:grpSp>
        <p:nvGrpSpPr>
          <p:cNvPr id="4" name="Group 58"/>
          <p:cNvGrpSpPr>
            <a:grpSpLocks/>
          </p:cNvGrpSpPr>
          <p:nvPr/>
        </p:nvGrpSpPr>
        <p:grpSpPr bwMode="auto">
          <a:xfrm>
            <a:off x="826568" y="4388937"/>
            <a:ext cx="5780124" cy="1861088"/>
            <a:chOff x="2735" y="6596"/>
            <a:chExt cx="6659" cy="1956"/>
          </a:xfrm>
        </p:grpSpPr>
        <p:cxnSp>
          <p:nvCxnSpPr>
            <p:cNvPr id="5" name="Line 59"/>
            <p:cNvCxnSpPr>
              <a:cxnSpLocks noChangeShapeType="1"/>
            </p:cNvCxnSpPr>
            <p:nvPr/>
          </p:nvCxnSpPr>
          <p:spPr bwMode="auto">
            <a:xfrm>
              <a:off x="3101" y="7545"/>
              <a:ext cx="2864" cy="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6" name="Line 60"/>
            <p:cNvCxnSpPr>
              <a:cxnSpLocks noChangeShapeType="1"/>
            </p:cNvCxnSpPr>
            <p:nvPr/>
          </p:nvCxnSpPr>
          <p:spPr bwMode="auto">
            <a:xfrm>
              <a:off x="3990" y="755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7" name="Line 61"/>
            <p:cNvCxnSpPr>
              <a:cxnSpLocks noChangeShapeType="1"/>
            </p:cNvCxnSpPr>
            <p:nvPr/>
          </p:nvCxnSpPr>
          <p:spPr bwMode="auto">
            <a:xfrm>
              <a:off x="3106" y="7541"/>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8" name="Line 62"/>
            <p:cNvCxnSpPr>
              <a:cxnSpLocks noChangeShapeType="1"/>
            </p:cNvCxnSpPr>
            <p:nvPr/>
          </p:nvCxnSpPr>
          <p:spPr bwMode="auto">
            <a:xfrm>
              <a:off x="4670" y="755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9" name="Line 63"/>
            <p:cNvCxnSpPr>
              <a:cxnSpLocks noChangeShapeType="1"/>
            </p:cNvCxnSpPr>
            <p:nvPr/>
          </p:nvCxnSpPr>
          <p:spPr bwMode="auto">
            <a:xfrm>
              <a:off x="5320" y="7545"/>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pic>
          <p:nvPicPr>
            <p:cNvPr id="10" name="図 9" descr="Macintosh HD:Users:ononaoyuki:Desktop:desk3.gif"/>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5" y="7734"/>
              <a:ext cx="758" cy="595"/>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 y="7696"/>
              <a:ext cx="643" cy="566"/>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 y="7986"/>
              <a:ext cx="643" cy="566"/>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6" y="7686"/>
              <a:ext cx="643" cy="566"/>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Line 68"/>
            <p:cNvCxnSpPr>
              <a:cxnSpLocks noChangeShapeType="1"/>
            </p:cNvCxnSpPr>
            <p:nvPr/>
          </p:nvCxnSpPr>
          <p:spPr bwMode="auto">
            <a:xfrm>
              <a:off x="5950" y="7539"/>
              <a:ext cx="0" cy="2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15" name="AutoShape 69"/>
            <p:cNvSpPr>
              <a:spLocks noChangeArrowheads="1"/>
            </p:cNvSpPr>
            <p:nvPr/>
          </p:nvSpPr>
          <p:spPr bwMode="auto">
            <a:xfrm>
              <a:off x="5880" y="7750"/>
              <a:ext cx="180" cy="349"/>
            </a:xfrm>
            <a:prstGeom prst="cube">
              <a:avLst>
                <a:gd name="adj" fmla="val 25000"/>
              </a:avLst>
            </a:prstGeom>
            <a:solidFill>
              <a:srgbClr val="D8D8D8"/>
            </a:solidFill>
            <a:ln w="12700">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pic>
          <p:nvPicPr>
            <p:cNvPr id="16" name="図 15" descr="Macintosh HD:Users:ononaoyuki:Desktop:pc15.gif"/>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6" y="7696"/>
              <a:ext cx="643" cy="566"/>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Line 71"/>
            <p:cNvCxnSpPr>
              <a:cxnSpLocks noChangeShapeType="1"/>
            </p:cNvCxnSpPr>
            <p:nvPr/>
          </p:nvCxnSpPr>
          <p:spPr bwMode="auto">
            <a:xfrm>
              <a:off x="6214" y="7918"/>
              <a:ext cx="581" cy="105"/>
            </a:xfrm>
            <a:prstGeom prst="line">
              <a:avLst/>
            </a:prstGeom>
            <a:noFill/>
            <a:ln w="22225">
              <a:solidFill>
                <a:srgbClr val="7F7F7F"/>
              </a:solidFill>
              <a:prstDash val="sysDot"/>
              <a:round/>
              <a:headEnd type="triangle" w="sm" len="sm"/>
              <a:tailEnd type="triangle" w="sm" len="sm"/>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18" name="Line 72"/>
            <p:cNvCxnSpPr>
              <a:cxnSpLocks noChangeShapeType="1"/>
            </p:cNvCxnSpPr>
            <p:nvPr/>
          </p:nvCxnSpPr>
          <p:spPr bwMode="auto">
            <a:xfrm flipV="1">
              <a:off x="3084" y="7130"/>
              <a:ext cx="6310" cy="9"/>
            </a:xfrm>
            <a:prstGeom prst="line">
              <a:avLst/>
            </a:prstGeom>
            <a:noFill/>
            <a:ln w="22225">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cxnSp>
          <p:nvCxnSpPr>
            <p:cNvPr id="19" name="Line 73"/>
            <p:cNvCxnSpPr>
              <a:cxnSpLocks noChangeShapeType="1"/>
            </p:cNvCxnSpPr>
            <p:nvPr/>
          </p:nvCxnSpPr>
          <p:spPr bwMode="auto">
            <a:xfrm>
              <a:off x="4474" y="7139"/>
              <a:ext cx="0" cy="4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20" name="Rectangle 74"/>
            <p:cNvSpPr>
              <a:spLocks noChangeArrowheads="1"/>
            </p:cNvSpPr>
            <p:nvPr/>
          </p:nvSpPr>
          <p:spPr bwMode="auto">
            <a:xfrm>
              <a:off x="4378" y="7050"/>
              <a:ext cx="231" cy="199"/>
            </a:xfrm>
            <a:prstGeom prst="rect">
              <a:avLst/>
            </a:prstGeom>
            <a:solidFill>
              <a:srgbClr val="D8D8D8"/>
            </a:solidFill>
            <a:ln w="9525">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sp>
          <p:nvSpPr>
            <p:cNvPr id="21" name="Text Box 75"/>
            <p:cNvSpPr txBox="1">
              <a:spLocks noChangeArrowheads="1"/>
            </p:cNvSpPr>
            <p:nvPr/>
          </p:nvSpPr>
          <p:spPr bwMode="auto">
            <a:xfrm>
              <a:off x="5526" y="7906"/>
              <a:ext cx="12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80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a:spcAft>
                  <a:spcPts val="0"/>
                </a:spcAft>
              </a:pPr>
              <a:r>
                <a:rPr lang="en-US" altLang="ja-JP" sz="800" kern="100" dirty="0">
                  <a:latin typeface="Calibri" panose="020F0502020204030204" pitchFamily="34" charset="0"/>
                  <a:ea typeface="ＭＳ 明朝" panose="02020609040205080304" pitchFamily="17" charset="-128"/>
                  <a:cs typeface="Calibri" panose="020F0502020204030204" pitchFamily="34" charset="0"/>
                </a:rPr>
                <a:t>Wireless router</a:t>
              </a:r>
              <a:endParaRPr lang="ja-JP" sz="1200" kern="100" dirty="0">
                <a:effectLst/>
                <a:latin typeface="Calibri" panose="020F0502020204030204" pitchFamily="34" charset="0"/>
                <a:ea typeface="ＭＳ 明朝" panose="02020609040205080304" pitchFamily="17" charset="-128"/>
                <a:cs typeface="Calibri" panose="020F0502020204030204" pitchFamily="34" charset="0"/>
              </a:endParaRPr>
            </a:p>
          </p:txBody>
        </p:sp>
        <p:sp>
          <p:nvSpPr>
            <p:cNvPr id="22" name="Text Box 76"/>
            <p:cNvSpPr txBox="1">
              <a:spLocks noChangeArrowheads="1"/>
            </p:cNvSpPr>
            <p:nvPr/>
          </p:nvSpPr>
          <p:spPr bwMode="auto">
            <a:xfrm>
              <a:off x="3281" y="6596"/>
              <a:ext cx="1326"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1000" kern="100" dirty="0">
                  <a:effectLst/>
                  <a:latin typeface="Calibri" panose="020F0502020204030204" pitchFamily="34" charset="0"/>
                  <a:ea typeface="ＭＳ 明朝" panose="02020609040205080304" pitchFamily="17" charset="-128"/>
                  <a:cs typeface="Calibri" panose="020F0502020204030204" pitchFamily="34" charset="0"/>
                </a:rPr>
                <a:t>VLAN</a:t>
              </a:r>
              <a:endParaRPr lang="ja-JP" sz="1200" kern="100" dirty="0">
                <a:effectLst/>
                <a:latin typeface="Calibri" panose="020F0502020204030204" pitchFamily="34" charset="0"/>
                <a:ea typeface="ＭＳ 明朝" panose="02020609040205080304" pitchFamily="17" charset="-128"/>
                <a:cs typeface="Calibri" panose="020F0502020204030204" pitchFamily="34" charset="0"/>
              </a:endParaRPr>
            </a:p>
          </p:txBody>
        </p:sp>
        <p:cxnSp>
          <p:nvCxnSpPr>
            <p:cNvPr id="23" name="Line 77"/>
            <p:cNvCxnSpPr>
              <a:cxnSpLocks noChangeShapeType="1"/>
            </p:cNvCxnSpPr>
            <p:nvPr/>
          </p:nvCxnSpPr>
          <p:spPr bwMode="auto">
            <a:xfrm>
              <a:off x="7834" y="7130"/>
              <a:ext cx="0" cy="400"/>
            </a:xfrm>
            <a:prstGeom prst="line">
              <a:avLst/>
            </a:prstGeom>
            <a:noFill/>
            <a:ln w="19050">
              <a:solidFill>
                <a:srgbClr val="4A7EBB"/>
              </a:solidFill>
              <a:round/>
              <a:headEnd/>
              <a:tailEnd/>
            </a:ln>
            <a:effectLst>
              <a:outerShdw dist="25400" dir="5400000" algn="ctr" rotWithShape="0">
                <a:srgbClr val="808080">
                  <a:alpha val="35001"/>
                </a:srgbClr>
              </a:outerShdw>
            </a:effectLst>
            <a:extLst>
              <a:ext uri="{909E8E84-426E-40DD-AFC4-6F175D3DCCD1}">
                <a14:hiddenFill xmlns:a14="http://schemas.microsoft.com/office/drawing/2010/main">
                  <a:noFill/>
                </a14:hiddenFill>
              </a:ext>
            </a:extLst>
          </p:spPr>
        </p:cxnSp>
        <p:sp>
          <p:nvSpPr>
            <p:cNvPr id="24" name="Rectangle 78"/>
            <p:cNvSpPr>
              <a:spLocks noChangeArrowheads="1"/>
            </p:cNvSpPr>
            <p:nvPr/>
          </p:nvSpPr>
          <p:spPr bwMode="auto">
            <a:xfrm>
              <a:off x="7722" y="7028"/>
              <a:ext cx="231" cy="199"/>
            </a:xfrm>
            <a:prstGeom prst="rect">
              <a:avLst/>
            </a:prstGeom>
            <a:solidFill>
              <a:srgbClr val="D8D8D8"/>
            </a:solidFill>
            <a:ln w="9525">
              <a:solidFill>
                <a:srgbClr val="7F7F7F"/>
              </a:solidFill>
              <a:miter lim="800000"/>
              <a:headEnd/>
              <a:tailEnd/>
            </a:ln>
            <a:effectLst>
              <a:outerShdw dist="25400" dir="5400000" algn="ctr" rotWithShape="0">
                <a:srgbClr val="808080">
                  <a:alpha val="35001"/>
                </a:srgbClr>
              </a:outerShdw>
            </a:effectLst>
          </p:spPr>
          <p:txBody>
            <a:bodyPr rot="0" vert="horz" wrap="square" lIns="91440" tIns="91440" rIns="91440" bIns="91440" anchor="t" anchorCtr="0" upright="1">
              <a:noAutofit/>
            </a:bodyPr>
            <a:lstStyle/>
            <a:p>
              <a:endParaRPr lang="ja-JP" altLang="en-US"/>
            </a:p>
          </p:txBody>
        </p:sp>
        <p:sp>
          <p:nvSpPr>
            <p:cNvPr id="25" name="Text Box 79"/>
            <p:cNvSpPr txBox="1">
              <a:spLocks noChangeArrowheads="1"/>
            </p:cNvSpPr>
            <p:nvPr/>
          </p:nvSpPr>
          <p:spPr bwMode="auto">
            <a:xfrm>
              <a:off x="4676" y="7173"/>
              <a:ext cx="14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altLang="ja-JP" sz="800" kern="100" dirty="0">
                  <a:latin typeface="Calibri" panose="020F0502020204030204" pitchFamily="34" charset="0"/>
                  <a:ea typeface="ＭＳ 明朝" panose="02020609040205080304" pitchFamily="17" charset="-128"/>
                  <a:cs typeface="Calibri" panose="020F0502020204030204" pitchFamily="34" charset="0"/>
                </a:rPr>
                <a:t>Major Field of Study A</a:t>
              </a:r>
              <a:endParaRPr lang="ja-JP" sz="1200" kern="100" dirty="0">
                <a:effectLst/>
                <a:latin typeface="Calibri" panose="020F0502020204030204" pitchFamily="34" charset="0"/>
                <a:ea typeface="ＭＳ 明朝" panose="02020609040205080304" pitchFamily="17" charset="-128"/>
                <a:cs typeface="Calibri" panose="020F0502020204030204" pitchFamily="34" charset="0"/>
              </a:endParaRPr>
            </a:p>
          </p:txBody>
        </p:sp>
        <p:sp>
          <p:nvSpPr>
            <p:cNvPr id="26" name="Text Box 80"/>
            <p:cNvSpPr txBox="1">
              <a:spLocks noChangeArrowheads="1"/>
            </p:cNvSpPr>
            <p:nvPr/>
          </p:nvSpPr>
          <p:spPr bwMode="auto">
            <a:xfrm>
              <a:off x="7954" y="7150"/>
              <a:ext cx="144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91440" rIns="91440" bIns="91440" anchor="t" anchorCtr="0" upright="1">
              <a:noAutofit/>
            </a:bodyPr>
            <a:lstStyle/>
            <a:p>
              <a:pPr algn="just">
                <a:spcAft>
                  <a:spcPts val="0"/>
                </a:spcAft>
              </a:pPr>
              <a:r>
                <a:rPr lang="en-US" sz="800" kern="100" dirty="0">
                  <a:latin typeface="Calibri" panose="020F0502020204030204" pitchFamily="34" charset="0"/>
                  <a:ea typeface="ＭＳ 明朝" panose="02020609040205080304" pitchFamily="17" charset="-128"/>
                  <a:cs typeface="Calibri" panose="020F0502020204030204" pitchFamily="34" charset="0"/>
                </a:rPr>
                <a:t>Major Field of Study B</a:t>
              </a:r>
              <a:endParaRPr lang="ja-JP" sz="1200" kern="100" dirty="0">
                <a:effectLst/>
                <a:latin typeface="Calibri" panose="020F0502020204030204" pitchFamily="34" charset="0"/>
                <a:ea typeface="ＭＳ 明朝" panose="02020609040205080304" pitchFamily="17" charset="-128"/>
                <a:cs typeface="Calibri" panose="020F0502020204030204" pitchFamily="34" charset="0"/>
              </a:endParaRPr>
            </a:p>
          </p:txBody>
        </p:sp>
      </p:grpSp>
      <p:sp>
        <p:nvSpPr>
          <p:cNvPr id="27" name="Rectangle 29"/>
          <p:cNvSpPr>
            <a:spLocks noChangeArrowheads="1"/>
          </p:cNvSpPr>
          <p:nvPr/>
        </p:nvSpPr>
        <p:spPr bwMode="auto">
          <a:xfrm>
            <a:off x="902289" y="28310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28" name="正方形/長方形 27"/>
          <p:cNvSpPr/>
          <p:nvPr/>
        </p:nvSpPr>
        <p:spPr>
          <a:xfrm>
            <a:off x="2079153" y="4119510"/>
            <a:ext cx="3966342" cy="369332"/>
          </a:xfrm>
          <a:prstGeom prst="rect">
            <a:avLst/>
          </a:prstGeom>
        </p:spPr>
        <p:txBody>
          <a:bodyPr wrap="none">
            <a:spAutoFit/>
          </a:bodyPr>
          <a:lstStyle/>
          <a:p>
            <a:pPr lvl="0" eaLnBrk="0" fontAlgn="base" hangingPunct="0">
              <a:spcBef>
                <a:spcPct val="0"/>
              </a:spcBef>
              <a:spcAft>
                <a:spcPct val="0"/>
              </a:spcAft>
            </a:pPr>
            <a:r>
              <a:rPr kumimoji="0" lang="en-US" altLang="ja-JP" dirty="0">
                <a:latin typeface="Calibri" panose="020F0502020204030204" pitchFamily="34" charset="0"/>
                <a:ea typeface="ＭＳ ゴシック" panose="020B0609070205080204" pitchFamily="49" charset="-128"/>
                <a:cs typeface="Calibri" panose="020F0502020204030204" pitchFamily="34" charset="0"/>
              </a:rPr>
              <a:t>Diagram of the graduate school network</a:t>
            </a:r>
            <a:endParaRPr kumimoji="0" lang="ja-JP" altLang="en-US" sz="8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2" name="正方形/長方形 51"/>
          <p:cNvSpPr/>
          <p:nvPr/>
        </p:nvSpPr>
        <p:spPr>
          <a:xfrm>
            <a:off x="7005979" y="4865030"/>
            <a:ext cx="4891731" cy="1631216"/>
          </a:xfrm>
          <a:prstGeom prst="rect">
            <a:avLst/>
          </a:prstGeom>
          <a:solidFill>
            <a:srgbClr val="C00000">
              <a:alpha val="14000"/>
            </a:srgbClr>
          </a:solidFill>
          <a:ln w="31750" cmpd="dbl">
            <a:solidFill>
              <a:srgbClr val="FF0000"/>
            </a:solidFill>
          </a:ln>
        </p:spPr>
        <p:txBody>
          <a:bodyPr wrap="square">
            <a:spAutoFit/>
          </a:bodyPr>
          <a:lstStyle/>
          <a:p>
            <a:pPr algn="just">
              <a:spcAft>
                <a:spcPts val="0"/>
              </a:spcAft>
            </a:pPr>
            <a:r>
              <a:rPr lang="en-US" altLang="ja-JP" sz="1400" kern="100" dirty="0">
                <a:solidFill>
                  <a:srgbClr val="C00000"/>
                </a:solidFill>
                <a:effectLst>
                  <a:outerShdw blurRad="38100" dist="38100" dir="2700000" algn="tl">
                    <a:srgbClr val="000000">
                      <a:alpha val="43137"/>
                    </a:srgbClr>
                  </a:outerShdw>
                </a:effectLst>
                <a:latin typeface="Calibri" panose="020F0502020204030204" pitchFamily="34" charset="0"/>
                <a:ea typeface="ＭＳ ゴシック" panose="020B0609070205080204" pitchFamily="49" charset="-128"/>
                <a:cs typeface="Calibri" panose="020F0502020204030204" pitchFamily="34" charset="0"/>
              </a:rPr>
              <a:t>Note:</a:t>
            </a:r>
            <a:r>
              <a:rPr lang="ja-JP" altLang="ja-JP" sz="1400" kern="100" dirty="0">
                <a:solidFill>
                  <a:srgbClr val="C00000"/>
                </a:solidFill>
                <a:effectLst>
                  <a:outerShdw blurRad="38100" dist="38100" dir="2700000" algn="tl">
                    <a:srgbClr val="000000">
                      <a:alpha val="43137"/>
                    </a:srgbClr>
                  </a:outerShdw>
                </a:effectLst>
                <a:latin typeface="Calibri" panose="020F0502020204030204" pitchFamily="34" charset="0"/>
                <a:ea typeface="ＭＳ ゴシック" panose="020B0609070205080204" pitchFamily="49" charset="-128"/>
                <a:cs typeface="Calibri" panose="020F0502020204030204" pitchFamily="34" charset="0"/>
              </a:rPr>
              <a:t>　</a:t>
            </a:r>
            <a:endParaRPr lang="ja-JP" altLang="ja-JP" sz="1600" kern="100" dirty="0">
              <a:solidFill>
                <a:srgbClr val="C00000"/>
              </a:solidFill>
              <a:effectLst>
                <a:outerShdw blurRad="38100" dist="38100" dir="2700000" algn="tl">
                  <a:srgbClr val="000000">
                    <a:alpha val="43137"/>
                  </a:srgbClr>
                </a:outerShdw>
              </a:effectLst>
              <a:latin typeface="Calibri" panose="020F0502020204030204" pitchFamily="34" charset="0"/>
              <a:ea typeface="ＭＳ 明朝" panose="02020609040205080304" pitchFamily="17" charset="-128"/>
              <a:cs typeface="Calibri" panose="020F0502020204030204" pitchFamily="34" charset="0"/>
            </a:endParaRPr>
          </a:p>
          <a:p>
            <a:pPr marL="179705" algn="just">
              <a:spcAft>
                <a:spcPts val="0"/>
              </a:spcAft>
            </a:pPr>
            <a:r>
              <a:rPr lang="en-US" altLang="ja-JP" sz="1400" kern="100" dirty="0">
                <a:effectLst>
                  <a:outerShdw blurRad="38100" dist="38100" dir="2700000" algn="tl">
                    <a:srgbClr val="000000">
                      <a:alpha val="43137"/>
                    </a:srgbClr>
                  </a:outerShdw>
                </a:effectLst>
                <a:latin typeface="Calibri" panose="020F0502020204030204" pitchFamily="34" charset="0"/>
                <a:ea typeface="ＭＳ 明朝" panose="02020609040205080304" pitchFamily="17" charset="-128"/>
                <a:cs typeface="Calibri" panose="020F0502020204030204" pitchFamily="34" charset="0"/>
              </a:rPr>
              <a:t>In the event of a serious problem on the network, steps may be taken to disconnect the entire course, including the offending computer, from the LAN. Therefore, one person's carelessness can cause serious damage to the entire major field of study and possibly to the entire Graduate School.</a:t>
            </a:r>
          </a:p>
          <a:p>
            <a:pPr marL="179705" algn="just">
              <a:spcAft>
                <a:spcPts val="0"/>
              </a:spcAft>
            </a:pPr>
            <a:endParaRPr lang="ja-JP" altLang="ja-JP" sz="1600" kern="100" dirty="0">
              <a:effectLst>
                <a:outerShdw blurRad="38100" dist="38100" dir="2700000" algn="tl">
                  <a:srgbClr val="000000">
                    <a:alpha val="43137"/>
                  </a:srgbClr>
                </a:outerShdw>
              </a:effectLst>
              <a:latin typeface="Calibri" panose="020F0502020204030204" pitchFamily="34" charset="0"/>
              <a:ea typeface="ＭＳ 明朝" panose="02020609040205080304" pitchFamily="17" charset="-128"/>
              <a:cs typeface="Calibri" panose="020F0502020204030204" pitchFamily="34" charset="0"/>
            </a:endParaRPr>
          </a:p>
        </p:txBody>
      </p:sp>
      <p:pic>
        <p:nvPicPr>
          <p:cNvPr id="29" name="録音したサウンド">
            <a:hlinkClick r:id="" action="ppaction://media"/>
            <a:extLst>
              <a:ext uri="{FF2B5EF4-FFF2-40B4-BE49-F238E27FC236}">
                <a16:creationId xmlns:a16="http://schemas.microsoft.com/office/drawing/2014/main" id="{C7424C4C-B6D9-BC02-5A7F-CBB4FEB0C6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4510" y="107630"/>
            <a:ext cx="406400" cy="406400"/>
          </a:xfrm>
          <a:prstGeom prst="rect">
            <a:avLst/>
          </a:prstGeom>
        </p:spPr>
      </p:pic>
    </p:spTree>
    <p:extLst>
      <p:ext uri="{BB962C8B-B14F-4D97-AF65-F5344CB8AC3E}">
        <p14:creationId xmlns:p14="http://schemas.microsoft.com/office/powerpoint/2010/main" val="3202353696"/>
      </p:ext>
    </p:extLst>
  </p:cSld>
  <p:clrMapOvr>
    <a:masterClrMapping/>
  </p:clrMapOvr>
  <mc:AlternateContent xmlns:mc="http://schemas.openxmlformats.org/markup-compatibility/2006" xmlns:p14="http://schemas.microsoft.com/office/powerpoint/2010/main">
    <mc:Choice Requires="p14">
      <p:transition spd="slow" p14:dur="2000" advTm="144559"/>
    </mc:Choice>
    <mc:Fallback xmlns="">
      <p:transition spd="slow" advTm="1445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4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82752" y="410300"/>
            <a:ext cx="4276289" cy="400110"/>
          </a:xfrm>
          <a:prstGeom prst="rect">
            <a:avLst/>
          </a:prstGeom>
        </p:spPr>
        <p:txBody>
          <a:bodyPr wrap="square">
            <a:spAutoFit/>
          </a:bodyPr>
          <a:lstStyle/>
          <a:p>
            <a:pPr algn="just">
              <a:spcAft>
                <a:spcPts val="0"/>
              </a:spcAft>
            </a:pPr>
            <a:r>
              <a:rPr lang="en-US"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Precautions for using the Internet</a:t>
            </a:r>
            <a:endParaRPr lang="ja-JP"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3" name="正方形/長方形 12"/>
          <p:cNvSpPr/>
          <p:nvPr/>
        </p:nvSpPr>
        <p:spPr>
          <a:xfrm>
            <a:off x="849805" y="1113904"/>
            <a:ext cx="10995005" cy="3016788"/>
          </a:xfrm>
          <a:prstGeom prst="rect">
            <a:avLst/>
          </a:prstGeom>
        </p:spPr>
        <p:txBody>
          <a:bodyPr wrap="square">
            <a:spAutoFit/>
          </a:bodyPr>
          <a:lstStyle/>
          <a:p>
            <a:pPr marL="285750" indent="-285750">
              <a:lnSpc>
                <a:spcPct val="150000"/>
              </a:lnSpc>
              <a:buFont typeface="Wingdings" panose="05000000000000000000" pitchFamily="2" charset="2"/>
              <a:buChar char="u"/>
            </a:pPr>
            <a:r>
              <a:rPr lang="en-US" altLang="ja-JP" sz="1600" dirty="0">
                <a:latin typeface="Calibri" panose="020F0502020204030204" pitchFamily="34" charset="0"/>
                <a:cs typeface="Calibri" panose="020F0502020204030204" pitchFamily="34" charset="0"/>
              </a:rPr>
              <a:t>Protect your</a:t>
            </a:r>
            <a:r>
              <a:rPr lang="ja-JP" altLang="en-US" sz="1600" dirty="0">
                <a:latin typeface="Calibri" panose="020F0502020204030204" pitchFamily="34" charset="0"/>
                <a:cs typeface="Calibri" panose="020F0502020204030204" pitchFamily="34" charset="0"/>
              </a:rPr>
              <a:t> </a:t>
            </a:r>
            <a:r>
              <a:rPr lang="en-US" altLang="ja-JP" sz="1600" dirty="0">
                <a:latin typeface="Calibri" panose="020F0502020204030204" pitchFamily="34" charset="0"/>
                <a:cs typeface="Calibri" panose="020F0502020204030204" pitchFamily="34" charset="0"/>
              </a:rPr>
              <a:t>computer from viruses and other malware:</a:t>
            </a:r>
          </a:p>
          <a:p>
            <a:pPr marL="342900" indent="-342900">
              <a:lnSpc>
                <a:spcPct val="150000"/>
              </a:lnSpc>
              <a:buAutoNum type="arabicParenBoth"/>
            </a:pPr>
            <a:r>
              <a:rPr lang="en-US" altLang="ja-JP" sz="1400" dirty="0">
                <a:latin typeface="Calibri" panose="020F0502020204030204" pitchFamily="34" charset="0"/>
                <a:cs typeface="Calibri" panose="020F0502020204030204" pitchFamily="34" charset="0"/>
              </a:rPr>
              <a:t>Be sure to install security software such as anti-virus and firewall.</a:t>
            </a:r>
          </a:p>
          <a:p>
            <a:pPr marL="342900" indent="-342900">
              <a:lnSpc>
                <a:spcPct val="150000"/>
              </a:lnSpc>
              <a:buAutoNum type="arabicParenBoth"/>
            </a:pPr>
            <a:r>
              <a:rPr lang="en-US" altLang="ja-JP" sz="1400" dirty="0">
                <a:latin typeface="Calibri" panose="020F0502020204030204" pitchFamily="34" charset="0"/>
                <a:cs typeface="Calibri" panose="020F0502020204030204" pitchFamily="34" charset="0"/>
              </a:rPr>
              <a:t>Tohoku University Academic/All-round/Advanced Information Network System (TAINS </a:t>
            </a:r>
            <a:r>
              <a:rPr lang="en-US" altLang="ja-JP" sz="1400" dirty="0">
                <a:latin typeface="Calibri" panose="020F0502020204030204" pitchFamily="34" charset="0"/>
                <a:cs typeface="Calibri" panose="020F0502020204030204" pitchFamily="34" charset="0"/>
                <a:hlinkClick r:id="rId4"/>
              </a:rPr>
              <a:t>http://www.tains.tohoku.ac.jp/</a:t>
            </a:r>
            <a:r>
              <a:rPr lang="en-US" altLang="ja-JP" sz="1400" dirty="0">
                <a:latin typeface="Calibri" panose="020F0502020204030204" pitchFamily="34" charset="0"/>
                <a:cs typeface="Calibri" panose="020F0502020204030204" pitchFamily="34" charset="0"/>
              </a:rPr>
              <a:t>) distributes security software free of charge to users on campus.</a:t>
            </a:r>
          </a:p>
          <a:p>
            <a:pPr marL="342900" indent="-342900">
              <a:lnSpc>
                <a:spcPct val="150000"/>
              </a:lnSpc>
              <a:buAutoNum type="arabicParenBoth"/>
            </a:pPr>
            <a:r>
              <a:rPr lang="en-US" altLang="ja-JP" sz="1400" dirty="0">
                <a:latin typeface="Calibri" panose="020F0502020204030204" pitchFamily="34" charset="0"/>
                <a:cs typeface="Calibri" panose="020F0502020204030204" pitchFamily="34" charset="0"/>
              </a:rPr>
              <a:t> Security software and OS must be constantly updated to be of any use.</a:t>
            </a:r>
          </a:p>
          <a:p>
            <a:pPr marL="342900" indent="-342900">
              <a:lnSpc>
                <a:spcPct val="150000"/>
              </a:lnSpc>
              <a:buAutoNum type="arabicParenBoth"/>
            </a:pPr>
            <a:r>
              <a:rPr lang="en-US" altLang="ja-JP" sz="1400" dirty="0">
                <a:latin typeface="Calibri" panose="020F0502020204030204" pitchFamily="34" charset="0"/>
                <a:cs typeface="Calibri" panose="020F0502020204030204" pitchFamily="34" charset="0"/>
              </a:rPr>
              <a:t>Even PCs that are not connected to the GSICS network can be infected by viruses through USB memory sticks and other means. Be sure to have anti-virus protection on your home computer as well.</a:t>
            </a:r>
          </a:p>
          <a:p>
            <a:pPr marL="342900" indent="-342900">
              <a:lnSpc>
                <a:spcPct val="150000"/>
              </a:lnSpc>
              <a:buAutoNum type="arabicParenBoth"/>
            </a:pPr>
            <a:r>
              <a:rPr lang="en-US" altLang="ja-JP" sz="1400" dirty="0">
                <a:latin typeface="Calibri" panose="020F0502020204030204" pitchFamily="34" charset="0"/>
                <a:cs typeface="Calibri" panose="020F0502020204030204" pitchFamily="34" charset="0"/>
              </a:rPr>
              <a:t>Even if you do not open a file containing a virus, depending on your computer settings (if Java Script or ActiveX is enabled), you may be infected with a virus or have your data stolen just by accessing a website.</a:t>
            </a:r>
            <a:endParaRPr lang="ja-JP" altLang="en-US" sz="1400" dirty="0">
              <a:latin typeface="Calibri" panose="020F0502020204030204" pitchFamily="34" charset="0"/>
              <a:cs typeface="Calibri" panose="020F0502020204030204" pitchFamily="34" charset="0"/>
            </a:endParaRPr>
          </a:p>
        </p:txBody>
      </p:sp>
      <p:sp>
        <p:nvSpPr>
          <p:cNvPr id="14" name="正方形/長方形 13"/>
          <p:cNvSpPr/>
          <p:nvPr/>
        </p:nvSpPr>
        <p:spPr>
          <a:xfrm>
            <a:off x="1915598" y="4698294"/>
            <a:ext cx="8693864" cy="1569660"/>
          </a:xfrm>
          <a:prstGeom prst="rect">
            <a:avLst/>
          </a:prstGeom>
          <a:solidFill>
            <a:srgbClr val="FF0000">
              <a:alpha val="14000"/>
            </a:srgbClr>
          </a:solidFill>
          <a:ln w="28575" cmpd="dbl">
            <a:solidFill>
              <a:srgbClr val="FF0000"/>
            </a:solidFill>
          </a:ln>
        </p:spPr>
        <p:txBody>
          <a:bodyPr wrap="square">
            <a:spAutoFit/>
          </a:bodyPr>
          <a:lstStyle/>
          <a:p>
            <a:pPr>
              <a:lnSpc>
                <a:spcPct val="150000"/>
              </a:lnSpc>
            </a:pPr>
            <a:r>
              <a:rPr lang="en-US" altLang="ja-JP"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Note:</a:t>
            </a:r>
            <a:endParaRPr lang="ja-JP" altLang="en-US" sz="16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ct val="150000"/>
              </a:lnSpc>
            </a:pPr>
            <a:r>
              <a:rPr lang="en-US" altLang="ja-JP"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leave security software installed and </a:t>
            </a:r>
            <a:r>
              <a:rPr lang="en-US" altLang="ja-JP" sz="1600" b="1" u="sng"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always update it to the latest version</a:t>
            </a:r>
            <a:r>
              <a:rPr lang="en-US" altLang="ja-JP" sz="1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a:lnSpc>
                <a:spcPct val="150000"/>
              </a:lnSpc>
            </a:pPr>
            <a:r>
              <a:rPr lang="en-US" altLang="ja-JP"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If you discover that your computer is infected with a virus, disconnect it from the network immediately and report it to your advisor and/or course chair.</a:t>
            </a:r>
            <a:endParaRPr lang="ja-JP" altLang="en-US" sz="1600" dirty="0">
              <a:effectLst>
                <a:outerShdw blurRad="38100" dist="38100" dir="2700000" algn="tl">
                  <a:srgbClr val="000000">
                    <a:alpha val="43137"/>
                  </a:srgbClr>
                </a:outerShdw>
              </a:effectLst>
              <a:latin typeface="Calibri" panose="020F0502020204030204" pitchFamily="34" charset="0"/>
              <a:ea typeface="ＭＳ 明朝" panose="02020609040205080304" pitchFamily="17" charset="-128"/>
              <a:cs typeface="Calibri" panose="020F0502020204030204" pitchFamily="34" charset="0"/>
            </a:endParaRPr>
          </a:p>
        </p:txBody>
      </p:sp>
      <p:pic>
        <p:nvPicPr>
          <p:cNvPr id="3" name="録音したサウンド">
            <a:hlinkClick r:id="" action="ppaction://media"/>
            <a:extLst>
              <a:ext uri="{FF2B5EF4-FFF2-40B4-BE49-F238E27FC236}">
                <a16:creationId xmlns:a16="http://schemas.microsoft.com/office/drawing/2014/main" id="{4613A40B-7CFF-1D3A-60F0-F6312CB83C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9248" y="139902"/>
            <a:ext cx="406400" cy="406400"/>
          </a:xfrm>
          <a:prstGeom prst="rect">
            <a:avLst/>
          </a:prstGeom>
        </p:spPr>
      </p:pic>
    </p:spTree>
    <p:extLst>
      <p:ext uri="{BB962C8B-B14F-4D97-AF65-F5344CB8AC3E}">
        <p14:creationId xmlns:p14="http://schemas.microsoft.com/office/powerpoint/2010/main" val="3011503288"/>
      </p:ext>
    </p:extLst>
  </p:cSld>
  <p:clrMapOvr>
    <a:masterClrMapping/>
  </p:clrMapOvr>
  <mc:AlternateContent xmlns:mc="http://schemas.openxmlformats.org/markup-compatibility/2006" xmlns:p14="http://schemas.microsoft.com/office/powerpoint/2010/main">
    <mc:Choice Requires="p14">
      <p:transition spd="slow" p14:dur="2000" advTm="78555"/>
    </mc:Choice>
    <mc:Fallback xmlns="">
      <p:transition spd="slow" advTm="78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25911" y="671691"/>
            <a:ext cx="11219063" cy="4753609"/>
          </a:xfrm>
          <a:prstGeom prst="rect">
            <a:avLst/>
          </a:prstGeom>
        </p:spPr>
        <p:txBody>
          <a:bodyPr wrap="square">
            <a:spAutoFit/>
          </a:bodyPr>
          <a:lstStyle/>
          <a:p>
            <a:pPr algn="just">
              <a:lnSpc>
                <a:spcPct val="150000"/>
              </a:lnSpc>
              <a:spcAft>
                <a:spcPts val="0"/>
              </a:spcAft>
            </a:pPr>
            <a:endParaRPr lang="ja-JP" altLang="ja-JP" sz="2400" kern="100" dirty="0">
              <a:effectLst/>
              <a:latin typeface="Calibri" panose="020F0502020204030204" pitchFamily="34" charset="0"/>
              <a:ea typeface="ＭＳ 明朝" panose="02020609040205080304" pitchFamily="17" charset="-128"/>
              <a:cs typeface="Calibri" panose="020F0502020204030204" pitchFamily="34" charset="0"/>
            </a:endParaRPr>
          </a:p>
          <a:p>
            <a:pPr marL="457200" indent="-457200" algn="just">
              <a:lnSpc>
                <a:spcPct val="150000"/>
              </a:lnSpc>
              <a:spcAft>
                <a:spcPts val="0"/>
              </a:spcAft>
              <a:buAutoNum type="arabicParenBoth"/>
            </a:pPr>
            <a:r>
              <a:rPr lang="en-US" altLang="ja-JP" sz="2000" kern="100" dirty="0">
                <a:highlight>
                  <a:srgbClr val="FFFF00"/>
                </a:highlight>
                <a:latin typeface="Calibri" panose="020F0502020204030204" pitchFamily="34" charset="0"/>
                <a:ea typeface="ＭＳ 明朝" panose="02020609040205080304" pitchFamily="17" charset="-128"/>
                <a:cs typeface="Calibri" panose="020F0502020204030204" pitchFamily="34" charset="0"/>
              </a:rPr>
              <a:t>Use of file-sharing software such as Winny is strictly prohibited.</a:t>
            </a:r>
          </a:p>
          <a:p>
            <a:pPr marL="457200" indent="-457200" algn="just">
              <a:lnSpc>
                <a:spcPct val="150000"/>
              </a:lnSpc>
              <a:spcAft>
                <a:spcPts val="0"/>
              </a:spcAft>
              <a:buAutoNum type="arabicParenBoth"/>
            </a:pPr>
            <a:r>
              <a:rPr lang="en-US" altLang="ja-JP" sz="2000" kern="100" dirty="0">
                <a:latin typeface="Calibri" panose="020F0502020204030204" pitchFamily="34" charset="0"/>
                <a:ea typeface="ＭＳ 明朝" panose="02020609040205080304" pitchFamily="17" charset="-128"/>
                <a:cs typeface="Calibri" panose="020F0502020204030204" pitchFamily="34" charset="0"/>
              </a:rPr>
              <a:t>Do not download e-journals illegally.</a:t>
            </a:r>
          </a:p>
          <a:p>
            <a:pPr algn="just">
              <a:lnSpc>
                <a:spcPct val="150000"/>
              </a:lnSpc>
              <a:spcAft>
                <a:spcPts val="0"/>
              </a:spcAft>
            </a:pPr>
            <a:r>
              <a:rPr lang="en-US" altLang="ja-JP" sz="2000" kern="100" dirty="0">
                <a:latin typeface="Calibri" panose="020F0502020204030204" pitchFamily="34" charset="0"/>
                <a:ea typeface="ＭＳ 明朝" panose="02020609040205080304" pitchFamily="17" charset="-128"/>
                <a:cs typeface="Calibri" panose="020F0502020204030204" pitchFamily="34" charset="0"/>
              </a:rPr>
              <a:t>Even if you access e-journal sites from Google or other search engines without using the library portal site, as long as you access from the campus network, it will be treated the same as accessing from the library portal site. If it is judged as abuse, you will not be able to use the e-journals, which will cause a great deal of inconvenience to Tohoku University. </a:t>
            </a:r>
          </a:p>
          <a:p>
            <a:pPr algn="just">
              <a:lnSpc>
                <a:spcPct val="150000"/>
              </a:lnSpc>
              <a:spcAft>
                <a:spcPts val="0"/>
              </a:spcAft>
            </a:pPr>
            <a:endParaRPr lang="en-US" altLang="ja-JP" sz="2000" kern="100" dirty="0">
              <a:latin typeface="Calibri" panose="020F0502020204030204" pitchFamily="34" charset="0"/>
              <a:ea typeface="ＭＳ 明朝" panose="02020609040205080304" pitchFamily="17" charset="-128"/>
              <a:cs typeface="Calibri" panose="020F0502020204030204" pitchFamily="34" charset="0"/>
            </a:endParaRPr>
          </a:p>
          <a:p>
            <a:pPr algn="just">
              <a:lnSpc>
                <a:spcPct val="150000"/>
              </a:lnSpc>
            </a:pPr>
            <a:r>
              <a:rPr lang="ja-JP" altLang="en-US" sz="2000" kern="100" dirty="0">
                <a:latin typeface="Calibri" panose="020F0502020204030204" pitchFamily="34" charset="0"/>
                <a:ea typeface="ＭＳ 明朝" panose="02020609040205080304" pitchFamily="17" charset="-128"/>
                <a:cs typeface="Calibri" panose="020F0502020204030204" pitchFamily="34" charset="0"/>
              </a:rPr>
              <a:t>★</a:t>
            </a:r>
            <a:r>
              <a:rPr lang="en-US" altLang="ja-JP" sz="2000" kern="100" dirty="0">
                <a:latin typeface="Calibri" panose="020F0502020204030204" pitchFamily="34" charset="0"/>
                <a:ea typeface="ＭＳ 明朝" panose="02020609040205080304" pitchFamily="17" charset="-128"/>
                <a:cs typeface="Calibri" panose="020F0502020204030204" pitchFamily="34" charset="0"/>
              </a:rPr>
              <a:t> Please be sure to consult </a:t>
            </a:r>
            <a:r>
              <a:rPr lang="en-US" altLang="ja-JP" sz="2000" i="1" kern="100" dirty="0">
                <a:latin typeface="Calibri" panose="020F0502020204030204" pitchFamily="34" charset="0"/>
                <a:ea typeface="ＭＳ 明朝" panose="02020609040205080304" pitchFamily="17" charset="-128"/>
                <a:cs typeface="Calibri" panose="020F0502020204030204" pitchFamily="34" charset="0"/>
              </a:rPr>
              <a:t>Computer Network Guideline for Security and Ethical Conduct </a:t>
            </a:r>
            <a:r>
              <a:rPr lang="en-US" altLang="ja-JP" sz="2000" kern="100" dirty="0">
                <a:latin typeface="Calibri" panose="020F0502020204030204" pitchFamily="34" charset="0"/>
                <a:ea typeface="ＭＳ 明朝" panose="02020609040205080304" pitchFamily="17" charset="-128"/>
                <a:cs typeface="Calibri" panose="020F0502020204030204" pitchFamily="34" charset="0"/>
              </a:rPr>
              <a:t>can be accessed from the “Current Students &gt; Student Life” page of the GSICS website. </a:t>
            </a:r>
          </a:p>
        </p:txBody>
      </p:sp>
      <p:sp>
        <p:nvSpPr>
          <p:cNvPr id="3" name="正方形/長方形 2">
            <a:extLst>
              <a:ext uri="{FF2B5EF4-FFF2-40B4-BE49-F238E27FC236}">
                <a16:creationId xmlns:a16="http://schemas.microsoft.com/office/drawing/2014/main" id="{CF4B8ACD-176C-4582-923C-1E764C0AB5F5}"/>
              </a:ext>
            </a:extLst>
          </p:cNvPr>
          <p:cNvSpPr/>
          <p:nvPr/>
        </p:nvSpPr>
        <p:spPr>
          <a:xfrm>
            <a:off x="425912" y="410300"/>
            <a:ext cx="4533130" cy="400110"/>
          </a:xfrm>
          <a:prstGeom prst="rect">
            <a:avLst/>
          </a:prstGeom>
        </p:spPr>
        <p:txBody>
          <a:bodyPr wrap="square">
            <a:spAutoFit/>
          </a:bodyPr>
          <a:lstStyle/>
          <a:p>
            <a:pPr algn="just">
              <a:spcAft>
                <a:spcPts val="0"/>
              </a:spcAft>
            </a:pPr>
            <a:r>
              <a:rPr lang="en-US"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 Risk of copyright infringement</a:t>
            </a:r>
            <a:endParaRPr lang="ja-JP"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録音したサウンド">
            <a:hlinkClick r:id="" action="ppaction://media"/>
            <a:extLst>
              <a:ext uri="{FF2B5EF4-FFF2-40B4-BE49-F238E27FC236}">
                <a16:creationId xmlns:a16="http://schemas.microsoft.com/office/drawing/2014/main" id="{151415D3-960B-C4D2-2877-3FC8CE7BCA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1033" y="185864"/>
            <a:ext cx="406400" cy="406400"/>
          </a:xfrm>
          <a:prstGeom prst="rect">
            <a:avLst/>
          </a:prstGeom>
        </p:spPr>
      </p:pic>
    </p:spTree>
    <p:extLst>
      <p:ext uri="{BB962C8B-B14F-4D97-AF65-F5344CB8AC3E}">
        <p14:creationId xmlns:p14="http://schemas.microsoft.com/office/powerpoint/2010/main" val="484870438"/>
      </p:ext>
    </p:extLst>
  </p:cSld>
  <p:clrMapOvr>
    <a:masterClrMapping/>
  </p:clrMapOvr>
  <mc:AlternateContent xmlns:mc="http://schemas.openxmlformats.org/markup-compatibility/2006" xmlns:p14="http://schemas.microsoft.com/office/powerpoint/2010/main">
    <mc:Choice Requires="p14">
      <p:transition spd="slow" p14:dur="2000" advTm="89557"/>
    </mc:Choice>
    <mc:Fallback xmlns="">
      <p:transition spd="slow" advTm="89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25585" y="689823"/>
            <a:ext cx="10643776" cy="3373359"/>
          </a:xfrm>
          <a:prstGeom prst="rect">
            <a:avLst/>
          </a:prstGeom>
        </p:spPr>
        <p:txBody>
          <a:bodyPr wrap="square">
            <a:spAutoFit/>
          </a:bodyPr>
          <a:lstStyle/>
          <a:p>
            <a:pPr>
              <a:lnSpc>
                <a:spcPct val="150000"/>
              </a:lnSpc>
            </a:pPr>
            <a:endParaRPr lang="en-US" altLang="ja-JP" sz="24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a:lnSpc>
                <a:spcPct val="150000"/>
              </a:lnSpc>
            </a:pPr>
            <a:r>
              <a:rPr lang="en-US" altLang="ja-JP" sz="24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"Tohoku University Mail” </a:t>
            </a:r>
            <a:r>
              <a:rPr lang="en-US" altLang="ja-JP" sz="2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switched to G Suite for Education (“G Suite”) provided by Google, Inc. on June 17, 2019.</a:t>
            </a:r>
            <a:r>
              <a:rPr lang="ja-JP" altLang="en-US" b="0" i="0" dirty="0">
                <a:solidFill>
                  <a:srgbClr val="333333"/>
                </a:solidFill>
                <a:effectLst/>
                <a:latin typeface="Calibri" panose="020F0502020204030204" pitchFamily="34" charset="0"/>
                <a:cs typeface="Calibri" panose="020F0502020204030204" pitchFamily="34" charset="0"/>
              </a:rPr>
              <a:t>　</a:t>
            </a:r>
            <a:endParaRPr lang="en-US" altLang="ja-JP" b="0" i="0" dirty="0">
              <a:solidFill>
                <a:srgbClr val="333333"/>
              </a:solidFill>
              <a:effectLst/>
              <a:latin typeface="Calibri" panose="020F0502020204030204" pitchFamily="34" charset="0"/>
              <a:cs typeface="Calibri" panose="020F0502020204030204" pitchFamily="34" charset="0"/>
            </a:endParaRPr>
          </a:p>
          <a:p>
            <a:pPr>
              <a:lnSpc>
                <a:spcPct val="150000"/>
              </a:lnSpc>
            </a:pPr>
            <a:r>
              <a:rPr lang="en-US" altLang="ja-JP" dirty="0">
                <a:solidFill>
                  <a:schemeClr val="accent6">
                    <a:lumMod val="75000"/>
                  </a:schemeClr>
                </a:solidFill>
                <a:latin typeface="Calibri" panose="020F0502020204030204" pitchFamily="34" charset="0"/>
                <a:cs typeface="Calibri" panose="020F0502020204030204" pitchFamily="34" charset="0"/>
              </a:rPr>
              <a:t>In G Suite, the email function is "Gmail," which can be used from anywhere on or off campus as long as there is an Internet connection and a browser.</a:t>
            </a:r>
            <a:endParaRPr lang="en-US" altLang="ja-JP" b="0" i="0" dirty="0">
              <a:solidFill>
                <a:srgbClr val="333333"/>
              </a:solidFill>
              <a:effectLst/>
              <a:latin typeface="Calibri" panose="020F0502020204030204" pitchFamily="34" charset="0"/>
              <a:cs typeface="Calibri" panose="020F0502020204030204" pitchFamily="34" charset="0"/>
            </a:endParaRPr>
          </a:p>
          <a:p>
            <a:pPr>
              <a:lnSpc>
                <a:spcPct val="150000"/>
              </a:lnSpc>
            </a:pPr>
            <a:r>
              <a:rPr lang="en-US" altLang="ja-JP" dirty="0">
                <a:solidFill>
                  <a:srgbClr val="333333"/>
                </a:solidFill>
                <a:latin typeface="Calibri" panose="020F0502020204030204" pitchFamily="34" charset="0"/>
                <a:cs typeface="Calibri" panose="020F0502020204030204" pitchFamily="34" charset="0"/>
              </a:rPr>
              <a:t>In terms of functionality, the service is more convenient than ever, with enhanced security including anti-spam and anti-virus measures, as well as no limit on mailbox capacity.</a:t>
            </a:r>
            <a:endParaRPr lang="ja-JP" altLang="en-US" dirty="0">
              <a:latin typeface="Calibri" panose="020F0502020204030204" pitchFamily="34" charset="0"/>
              <a:cs typeface="Calibri" panose="020F0502020204030204" pitchFamily="34" charset="0"/>
            </a:endParaRPr>
          </a:p>
        </p:txBody>
      </p:sp>
      <p:sp>
        <p:nvSpPr>
          <p:cNvPr id="3" name="正方形/長方形 2"/>
          <p:cNvSpPr/>
          <p:nvPr/>
        </p:nvSpPr>
        <p:spPr>
          <a:xfrm>
            <a:off x="976974" y="5367992"/>
            <a:ext cx="7543296" cy="646331"/>
          </a:xfrm>
          <a:prstGeom prst="rect">
            <a:avLst/>
          </a:prstGeom>
        </p:spPr>
        <p:txBody>
          <a:bodyPr wrap="square">
            <a:spAutoFit/>
          </a:bodyPr>
          <a:lstStyle/>
          <a:p>
            <a:r>
              <a:rPr lang="en-US" altLang="ja-JP" dirty="0">
                <a:latin typeface="Calibri" panose="020F0502020204030204" pitchFamily="34" charset="0"/>
                <a:cs typeface="Calibri" panose="020F0502020204030204" pitchFamily="34" charset="0"/>
                <a:hlinkClick r:id="rId4"/>
              </a:rPr>
              <a:t>https://support.google.com/a/users/answer/9296686#!/</a:t>
            </a:r>
            <a:endParaRPr lang="en-US" altLang="ja-JP" dirty="0">
              <a:latin typeface="Calibri" panose="020F0502020204030204" pitchFamily="34" charset="0"/>
              <a:cs typeface="Calibri" panose="020F0502020204030204" pitchFamily="34" charset="0"/>
            </a:endParaRPr>
          </a:p>
          <a:p>
            <a:endParaRPr lang="ja-JP" altLang="en-US" dirty="0"/>
          </a:p>
        </p:txBody>
      </p:sp>
      <p:sp>
        <p:nvSpPr>
          <p:cNvPr id="4" name="正方形/長方形 3"/>
          <p:cNvSpPr/>
          <p:nvPr/>
        </p:nvSpPr>
        <p:spPr>
          <a:xfrm>
            <a:off x="886139" y="4309080"/>
            <a:ext cx="10583222" cy="883512"/>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ja-JP" b="1" dirty="0">
                <a:solidFill>
                  <a:srgbClr val="134D99"/>
                </a:solidFill>
                <a:latin typeface="Calibri" panose="020F0502020204030204" pitchFamily="34" charset="0"/>
                <a:cs typeface="Calibri" panose="020F0502020204030204" pitchFamily="34" charset="0"/>
              </a:rPr>
              <a:t>How to use G Suite</a:t>
            </a:r>
            <a:endParaRPr lang="en-US" altLang="ja-JP" dirty="0">
              <a:solidFill>
                <a:srgbClr val="333333"/>
              </a:solidFill>
              <a:latin typeface="Calibri" panose="020F0502020204030204" pitchFamily="34" charset="0"/>
              <a:cs typeface="Calibri" panose="020F0502020204030204" pitchFamily="34" charset="0"/>
            </a:endParaRPr>
          </a:p>
          <a:p>
            <a:pPr>
              <a:lnSpc>
                <a:spcPct val="150000"/>
              </a:lnSpc>
            </a:pPr>
            <a:r>
              <a:rPr lang="en-US" altLang="ja-JP" dirty="0">
                <a:solidFill>
                  <a:srgbClr val="333333"/>
                </a:solidFill>
                <a:latin typeface="Calibri" panose="020F0502020204030204" pitchFamily="34" charset="0"/>
                <a:cs typeface="Calibri" panose="020F0502020204030204" pitchFamily="34" charset="0"/>
              </a:rPr>
              <a:t>The following sites provide information on how to use the various features of G Suite more conveniently.</a:t>
            </a:r>
            <a:endParaRPr lang="ja-JP" altLang="en-US" b="0" i="0" dirty="0">
              <a:solidFill>
                <a:srgbClr val="333333"/>
              </a:solidFill>
              <a:effectLst/>
              <a:latin typeface="Calibri" panose="020F0502020204030204" pitchFamily="34" charset="0"/>
              <a:cs typeface="Calibri" panose="020F0502020204030204" pitchFamily="34" charset="0"/>
            </a:endParaRPr>
          </a:p>
        </p:txBody>
      </p:sp>
      <p:sp>
        <p:nvSpPr>
          <p:cNvPr id="5" name="正方形/長方形 4">
            <a:extLst>
              <a:ext uri="{FF2B5EF4-FFF2-40B4-BE49-F238E27FC236}">
                <a16:creationId xmlns:a16="http://schemas.microsoft.com/office/drawing/2014/main" id="{9F3BA1FE-1653-30D4-B535-32E02942CC43}"/>
              </a:ext>
            </a:extLst>
          </p:cNvPr>
          <p:cNvSpPr/>
          <p:nvPr/>
        </p:nvSpPr>
        <p:spPr>
          <a:xfrm>
            <a:off x="886138" y="410300"/>
            <a:ext cx="4072903" cy="400110"/>
          </a:xfrm>
          <a:prstGeom prst="rect">
            <a:avLst/>
          </a:prstGeom>
        </p:spPr>
        <p:txBody>
          <a:bodyPr wrap="square">
            <a:spAutoFit/>
          </a:bodyPr>
          <a:lstStyle/>
          <a:p>
            <a:pPr algn="just">
              <a:spcAft>
                <a:spcPts val="0"/>
              </a:spcAft>
            </a:pPr>
            <a:r>
              <a:rPr lang="en-US"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4. Tohoku University Mail</a:t>
            </a:r>
            <a:endParaRPr lang="ja-JP"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録音したサウンド">
            <a:hlinkClick r:id="" action="ppaction://media"/>
            <a:extLst>
              <a:ext uri="{FF2B5EF4-FFF2-40B4-BE49-F238E27FC236}">
                <a16:creationId xmlns:a16="http://schemas.microsoft.com/office/drawing/2014/main" id="{96D6899D-6ACF-9353-D177-6010034125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9361" y="179286"/>
            <a:ext cx="406400" cy="406400"/>
          </a:xfrm>
          <a:prstGeom prst="rect">
            <a:avLst/>
          </a:prstGeom>
        </p:spPr>
      </p:pic>
    </p:spTree>
    <p:extLst>
      <p:ext uri="{BB962C8B-B14F-4D97-AF65-F5344CB8AC3E}">
        <p14:creationId xmlns:p14="http://schemas.microsoft.com/office/powerpoint/2010/main" val="1078725046"/>
      </p:ext>
    </p:extLst>
  </p:cSld>
  <p:clrMapOvr>
    <a:masterClrMapping/>
  </p:clrMapOvr>
  <mc:AlternateContent xmlns:mc="http://schemas.openxmlformats.org/markup-compatibility/2006" xmlns:p14="http://schemas.microsoft.com/office/powerpoint/2010/main">
    <mc:Choice Requires="p14">
      <p:transition spd="slow" p14:dur="2000" advTm="42523"/>
    </mc:Choice>
    <mc:Fallback xmlns="">
      <p:transition spd="slow" advTm="425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7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882316" y="708287"/>
            <a:ext cx="10550711" cy="1200329"/>
          </a:xfrm>
          <a:prstGeom prst="rect">
            <a:avLst/>
          </a:prstGeom>
        </p:spPr>
        <p:txBody>
          <a:bodyPr wrap="square">
            <a:spAutoFit/>
          </a:bodyPr>
          <a:lstStyle/>
          <a:p>
            <a:endParaRPr lang="en-US" altLang="ja-JP" dirty="0">
              <a:latin typeface="Calibri" panose="020F0502020204030204" pitchFamily="34" charset="0"/>
              <a:cs typeface="Calibri" panose="020F0502020204030204" pitchFamily="34" charset="0"/>
            </a:endParaRPr>
          </a:p>
          <a:p>
            <a:r>
              <a:rPr lang="en-US" altLang="ja-JP" dirty="0">
                <a:latin typeface="Calibri" panose="020F0502020204030204" pitchFamily="34" charset="0"/>
                <a:cs typeface="Calibri" panose="020F0502020204030204" pitchFamily="34" charset="0"/>
              </a:rPr>
              <a:t>*Tohoku University as a whole began offering the "Microsoft Comprehensive Agreement" in July 2020.</a:t>
            </a:r>
          </a:p>
          <a:p>
            <a:r>
              <a:rPr lang="en-US" altLang="ja-JP" dirty="0">
                <a:latin typeface="Calibri" panose="020F0502020204030204" pitchFamily="34" charset="0"/>
                <a:cs typeface="Calibri" panose="020F0502020204030204" pitchFamily="34" charset="0"/>
              </a:rPr>
              <a:t>*In addition to the latest Windows OS and Office software, CAL (Client Access License) is also available.</a:t>
            </a:r>
          </a:p>
          <a:p>
            <a:r>
              <a:rPr lang="en-US" altLang="ja-JP" dirty="0">
                <a:latin typeface="Calibri" panose="020F0502020204030204" pitchFamily="34" charset="0"/>
                <a:cs typeface="Calibri" panose="020F0502020204030204" pitchFamily="34" charset="0"/>
              </a:rPr>
              <a:t>*This service is available to all faculty, staff and students.</a:t>
            </a:r>
            <a:endParaRPr lang="ja-JP" altLang="en-US" dirty="0">
              <a:latin typeface="Calibri" panose="020F0502020204030204" pitchFamily="34" charset="0"/>
              <a:cs typeface="Calibri" panose="020F0502020204030204" pitchFamily="34" charset="0"/>
            </a:endParaRPr>
          </a:p>
        </p:txBody>
      </p:sp>
      <p:sp>
        <p:nvSpPr>
          <p:cNvPr id="4" name="正方形/長方形 3"/>
          <p:cNvSpPr/>
          <p:nvPr/>
        </p:nvSpPr>
        <p:spPr>
          <a:xfrm>
            <a:off x="755905" y="5951294"/>
            <a:ext cx="10802112" cy="923330"/>
          </a:xfrm>
          <a:prstGeom prst="rect">
            <a:avLst/>
          </a:prstGeom>
        </p:spPr>
        <p:txBody>
          <a:bodyPr wrap="square">
            <a:spAutoFit/>
          </a:bodyPr>
          <a:lstStyle/>
          <a:p>
            <a:r>
              <a:rPr lang="en-US" altLang="ja-JP" dirty="0">
                <a:latin typeface="Calibri" panose="020F0502020204030204" pitchFamily="34" charset="0"/>
                <a:cs typeface="Calibri" panose="020F0502020204030204" pitchFamily="34" charset="0"/>
              </a:rPr>
              <a:t>*For more information on the services offered, please visit the following website:</a:t>
            </a:r>
          </a:p>
          <a:p>
            <a:r>
              <a:rPr lang="en-US" altLang="ja-JP" u="sng" dirty="0">
                <a:solidFill>
                  <a:srgbClr val="0000FF"/>
                </a:solidFill>
                <a:effectLst/>
                <a:latin typeface="Times New Roman" panose="02020603050405020304" pitchFamily="18" charset="0"/>
                <a:ea typeface="ＭＳ Ｐゴシック" panose="020B0600070205080204" pitchFamily="50" charset="-128"/>
                <a:cs typeface="Times New Roman" panose="02020603050405020304" pitchFamily="18" charset="0"/>
                <a:hlinkClick r:id="rId4"/>
              </a:rPr>
              <a:t>https://www.cds.tohoku.ac.jp/wordpress/wp-content/uploads/2022/03/Office365QuickGuidePC_eng20220401.pdf</a:t>
            </a:r>
            <a:endParaRPr lang="ja-JP" altLang="ja-JP" dirty="0">
              <a:effectLst/>
              <a:latin typeface="Times New Roman" panose="02020603050405020304" pitchFamily="18" charset="0"/>
              <a:ea typeface="ＭＳ Ｐゴシック" panose="020B0600070205080204" pitchFamily="50" charset="-128"/>
              <a:cs typeface="Times New Roman" panose="02020603050405020304" pitchFamily="18" charset="0"/>
            </a:endParaRPr>
          </a:p>
          <a:p>
            <a:endParaRPr lang="ja-JP" altLang="en-US" dirty="0"/>
          </a:p>
        </p:txBody>
      </p:sp>
      <p:pic>
        <p:nvPicPr>
          <p:cNvPr id="5" name="図 4"/>
          <p:cNvPicPr>
            <a:picLocks noChangeAspect="1"/>
          </p:cNvPicPr>
          <p:nvPr/>
        </p:nvPicPr>
        <p:blipFill>
          <a:blip r:embed="rId5"/>
          <a:stretch>
            <a:fillRect/>
          </a:stretch>
        </p:blipFill>
        <p:spPr>
          <a:xfrm>
            <a:off x="2922445" y="2064657"/>
            <a:ext cx="6347109" cy="3870013"/>
          </a:xfrm>
          <a:prstGeom prst="rect">
            <a:avLst/>
          </a:prstGeom>
        </p:spPr>
      </p:pic>
      <p:sp>
        <p:nvSpPr>
          <p:cNvPr id="6" name="テキスト ボックス 5">
            <a:extLst>
              <a:ext uri="{FF2B5EF4-FFF2-40B4-BE49-F238E27FC236}">
                <a16:creationId xmlns:a16="http://schemas.microsoft.com/office/drawing/2014/main" id="{E0E64043-2823-4D05-B1FE-03CD9C88B669}"/>
              </a:ext>
            </a:extLst>
          </p:cNvPr>
          <p:cNvSpPr txBox="1"/>
          <p:nvPr/>
        </p:nvSpPr>
        <p:spPr>
          <a:xfrm>
            <a:off x="4139514" y="2199503"/>
            <a:ext cx="722869" cy="246221"/>
          </a:xfrm>
          <a:prstGeom prst="rect">
            <a:avLst/>
          </a:prstGeom>
          <a:solidFill>
            <a:schemeClr val="accent6">
              <a:lumMod val="60000"/>
              <a:lumOff val="40000"/>
            </a:schemeClr>
          </a:solidFill>
        </p:spPr>
        <p:txBody>
          <a:bodyPr wrap="square" rtlCol="0">
            <a:spAutoFit/>
          </a:bodyPr>
          <a:lstStyle/>
          <a:p>
            <a:r>
              <a:rPr kumimoji="1" lang="en-US" altLang="ja-JP" sz="1000" dirty="0">
                <a:latin typeface="Arial" panose="020B0604020202020204" pitchFamily="34" charset="0"/>
                <a:cs typeface="Arial" panose="020B0604020202020204" pitchFamily="34" charset="0"/>
              </a:rPr>
              <a:t>Products</a:t>
            </a:r>
            <a:endParaRPr kumimoji="1" lang="ja-JP" altLang="en-US" sz="10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2927A107-BA6A-4B92-96F4-A20F45D658E4}"/>
              </a:ext>
            </a:extLst>
          </p:cNvPr>
          <p:cNvSpPr txBox="1"/>
          <p:nvPr/>
        </p:nvSpPr>
        <p:spPr>
          <a:xfrm>
            <a:off x="5120912" y="2074014"/>
            <a:ext cx="2430161" cy="215444"/>
          </a:xfrm>
          <a:prstGeom prst="rect">
            <a:avLst/>
          </a:prstGeom>
          <a:solidFill>
            <a:schemeClr val="accent6">
              <a:lumMod val="60000"/>
              <a:lumOff val="40000"/>
            </a:schemeClr>
          </a:solidFill>
        </p:spPr>
        <p:txBody>
          <a:bodyPr wrap="square" rtlCol="0">
            <a:spAutoFit/>
          </a:bodyPr>
          <a:lstStyle/>
          <a:p>
            <a:pPr algn="ctr"/>
            <a:r>
              <a:rPr kumimoji="1" lang="en-US" altLang="ja-JP" sz="800" dirty="0">
                <a:latin typeface="Arial" panose="020B0604020202020204" pitchFamily="34" charset="0"/>
                <a:cs typeface="Arial" panose="020B0604020202020204" pitchFamily="34" charset="0"/>
              </a:rPr>
              <a:t>PC</a:t>
            </a:r>
            <a:r>
              <a:rPr kumimoji="1" lang="ja-JP" altLang="en-US" sz="800" dirty="0">
                <a:latin typeface="Arial" panose="020B0604020202020204" pitchFamily="34" charset="0"/>
                <a:cs typeface="Arial" panose="020B0604020202020204" pitchFamily="34" charset="0"/>
              </a:rPr>
              <a:t>（</a:t>
            </a:r>
            <a:r>
              <a:rPr kumimoji="1" lang="en-US" altLang="ja-JP" sz="800" dirty="0">
                <a:latin typeface="Arial" panose="020B0604020202020204" pitchFamily="34" charset="0"/>
                <a:cs typeface="Arial" panose="020B0604020202020204" pitchFamily="34" charset="0"/>
              </a:rPr>
              <a:t>Institutional Use(Private) / Personal Use)</a:t>
            </a:r>
            <a:endParaRPr kumimoji="1" lang="ja-JP" altLang="en-US" sz="8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B4ED76CB-38C9-48EB-B134-A3B0017112BF}"/>
              </a:ext>
            </a:extLst>
          </p:cNvPr>
          <p:cNvSpPr txBox="1"/>
          <p:nvPr/>
        </p:nvSpPr>
        <p:spPr>
          <a:xfrm>
            <a:off x="5105401" y="2322613"/>
            <a:ext cx="1011193" cy="215444"/>
          </a:xfrm>
          <a:prstGeom prst="rect">
            <a:avLst/>
          </a:prstGeom>
          <a:solidFill>
            <a:schemeClr val="accent6">
              <a:lumMod val="40000"/>
              <a:lumOff val="60000"/>
            </a:schemeClr>
          </a:solidFill>
        </p:spPr>
        <p:txBody>
          <a:bodyPr wrap="square" rtlCol="0">
            <a:spAutoFit/>
          </a:bodyPr>
          <a:lstStyle/>
          <a:p>
            <a:pPr algn="ctr"/>
            <a:r>
              <a:rPr kumimoji="1" lang="en-US" altLang="ja-JP" sz="800" dirty="0">
                <a:latin typeface="Arial" panose="020B0604020202020204" pitchFamily="34" charset="0"/>
                <a:cs typeface="Arial" panose="020B0604020202020204" pitchFamily="34" charset="0"/>
              </a:rPr>
              <a:t>Faculty Member</a:t>
            </a:r>
            <a:endParaRPr kumimoji="1" lang="ja-JP" altLang="en-US" sz="800"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0BB4510A-3240-45CC-A10C-E73F41784D7F}"/>
              </a:ext>
            </a:extLst>
          </p:cNvPr>
          <p:cNvSpPr txBox="1"/>
          <p:nvPr/>
        </p:nvSpPr>
        <p:spPr>
          <a:xfrm>
            <a:off x="6539742" y="2322613"/>
            <a:ext cx="1011193" cy="215444"/>
          </a:xfrm>
          <a:prstGeom prst="rect">
            <a:avLst/>
          </a:prstGeom>
          <a:solidFill>
            <a:schemeClr val="accent6">
              <a:lumMod val="40000"/>
              <a:lumOff val="60000"/>
            </a:schemeClr>
          </a:solidFill>
        </p:spPr>
        <p:txBody>
          <a:bodyPr wrap="square" rtlCol="0">
            <a:spAutoFit/>
          </a:bodyPr>
          <a:lstStyle/>
          <a:p>
            <a:pPr algn="ctr"/>
            <a:r>
              <a:rPr kumimoji="1" lang="en-US" altLang="ja-JP" sz="800" dirty="0">
                <a:latin typeface="Arial" panose="020B0604020202020204" pitchFamily="34" charset="0"/>
                <a:cs typeface="Arial" panose="020B0604020202020204" pitchFamily="34" charset="0"/>
              </a:rPr>
              <a:t>Student</a:t>
            </a:r>
            <a:endParaRPr kumimoji="1" lang="ja-JP" altLang="en-US" sz="8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DE16043B-0E5A-438E-BDEF-B398A4533A13}"/>
              </a:ext>
            </a:extLst>
          </p:cNvPr>
          <p:cNvSpPr txBox="1"/>
          <p:nvPr/>
        </p:nvSpPr>
        <p:spPr>
          <a:xfrm>
            <a:off x="7809603" y="2153336"/>
            <a:ext cx="1322040" cy="338554"/>
          </a:xfrm>
          <a:prstGeom prst="rect">
            <a:avLst/>
          </a:prstGeom>
          <a:solidFill>
            <a:schemeClr val="accent6">
              <a:lumMod val="60000"/>
              <a:lumOff val="40000"/>
            </a:schemeClr>
          </a:solidFill>
        </p:spPr>
        <p:txBody>
          <a:bodyPr wrap="square" rtlCol="0">
            <a:spAutoFit/>
          </a:bodyPr>
          <a:lstStyle/>
          <a:p>
            <a:pPr algn="ctr"/>
            <a:r>
              <a:rPr kumimoji="1" lang="en-US" altLang="ja-JP" sz="800" dirty="0">
                <a:latin typeface="Arial" panose="020B0604020202020204" pitchFamily="34" charset="0"/>
                <a:cs typeface="Arial" panose="020B0604020202020204" pitchFamily="34" charset="0"/>
              </a:rPr>
              <a:t>PC</a:t>
            </a:r>
            <a:r>
              <a:rPr kumimoji="1" lang="ja-JP" altLang="en-US" sz="800" dirty="0">
                <a:latin typeface="Arial" panose="020B0604020202020204" pitchFamily="34" charset="0"/>
                <a:cs typeface="Arial" panose="020B0604020202020204" pitchFamily="34" charset="0"/>
              </a:rPr>
              <a:t>（</a:t>
            </a:r>
            <a:r>
              <a:rPr kumimoji="1" lang="en-US" altLang="ja-JP" sz="800" dirty="0">
                <a:latin typeface="Arial" panose="020B0604020202020204" pitchFamily="34" charset="0"/>
                <a:cs typeface="Arial" panose="020B0604020202020204" pitchFamily="34" charset="0"/>
              </a:rPr>
              <a:t>Institutional Use :Shared Use )</a:t>
            </a:r>
            <a:endParaRPr kumimoji="1" lang="ja-JP" altLang="en-US" sz="800" dirty="0">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A113A930-67C2-47BE-99E5-9ACD8E2989EF}"/>
              </a:ext>
            </a:extLst>
          </p:cNvPr>
          <p:cNvSpPr txBox="1"/>
          <p:nvPr/>
        </p:nvSpPr>
        <p:spPr>
          <a:xfrm>
            <a:off x="3002692" y="2644128"/>
            <a:ext cx="261106" cy="1785104"/>
          </a:xfrm>
          <a:prstGeom prst="rect">
            <a:avLst/>
          </a:prstGeom>
          <a:solidFill>
            <a:schemeClr val="accent2">
              <a:lumMod val="40000"/>
              <a:lumOff val="60000"/>
            </a:schemeClr>
          </a:solidFill>
        </p:spPr>
        <p:txBody>
          <a:bodyPr wrap="square" rtlCol="0">
            <a:spAutoFit/>
          </a:bodyPr>
          <a:lstStyle/>
          <a:p>
            <a:r>
              <a:rPr lang="en-US" altLang="ja-JP" sz="1000" dirty="0">
                <a:latin typeface="Arial" panose="020B0604020202020204" pitchFamily="34" charset="0"/>
                <a:cs typeface="Arial" panose="020B0604020202020204" pitchFamily="34" charset="0"/>
              </a:rPr>
              <a:t>Target</a:t>
            </a:r>
            <a:endParaRPr kumimoji="1" lang="en-US" altLang="ja-JP" sz="1000" dirty="0">
              <a:latin typeface="Arial" panose="020B0604020202020204" pitchFamily="34" charset="0"/>
              <a:cs typeface="Arial" panose="020B0604020202020204" pitchFamily="34" charset="0"/>
            </a:endParaRPr>
          </a:p>
          <a:p>
            <a:r>
              <a:rPr kumimoji="1" lang="en-US" altLang="ja-JP" sz="1000" dirty="0">
                <a:latin typeface="Arial" panose="020B0604020202020204" pitchFamily="34" charset="0"/>
                <a:cs typeface="Arial" panose="020B0604020202020204" pitchFamily="34" charset="0"/>
              </a:rPr>
              <a:t> User</a:t>
            </a:r>
            <a:endParaRPr kumimoji="1" lang="ja-JP" altLang="en-US" sz="1000" dirty="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F0EA16CE-4B50-4A80-9B36-CA7621B9BBF7}"/>
              </a:ext>
            </a:extLst>
          </p:cNvPr>
          <p:cNvSpPr txBox="1"/>
          <p:nvPr/>
        </p:nvSpPr>
        <p:spPr>
          <a:xfrm>
            <a:off x="3002692" y="4627953"/>
            <a:ext cx="261106" cy="861774"/>
          </a:xfrm>
          <a:prstGeom prst="rect">
            <a:avLst/>
          </a:prstGeom>
          <a:solidFill>
            <a:schemeClr val="accent1">
              <a:lumMod val="60000"/>
              <a:lumOff val="40000"/>
            </a:schemeClr>
          </a:solidFill>
        </p:spPr>
        <p:txBody>
          <a:bodyPr wrap="square" rtlCol="0">
            <a:spAutoFit/>
          </a:bodyPr>
          <a:lstStyle/>
          <a:p>
            <a:endParaRPr lang="en-US" altLang="ja-JP" sz="1000" dirty="0"/>
          </a:p>
          <a:p>
            <a:r>
              <a:rPr kumimoji="1" lang="en-US" altLang="ja-JP" sz="1000" dirty="0"/>
              <a:t>N/A</a:t>
            </a:r>
          </a:p>
          <a:p>
            <a:endParaRPr kumimoji="1" lang="en-US" altLang="ja-JP" sz="1000" dirty="0"/>
          </a:p>
        </p:txBody>
      </p:sp>
      <p:sp>
        <p:nvSpPr>
          <p:cNvPr id="15" name="テキスト ボックス 14">
            <a:extLst>
              <a:ext uri="{FF2B5EF4-FFF2-40B4-BE49-F238E27FC236}">
                <a16:creationId xmlns:a16="http://schemas.microsoft.com/office/drawing/2014/main" id="{CAD7172C-F270-4120-BE9A-86CDBC775CFB}"/>
              </a:ext>
            </a:extLst>
          </p:cNvPr>
          <p:cNvSpPr txBox="1"/>
          <p:nvPr/>
        </p:nvSpPr>
        <p:spPr>
          <a:xfrm>
            <a:off x="5979902" y="3506594"/>
            <a:ext cx="559840" cy="246221"/>
          </a:xfrm>
          <a:prstGeom prst="rect">
            <a:avLst/>
          </a:prstGeom>
          <a:solidFill>
            <a:schemeClr val="bg2">
              <a:lumMod val="75000"/>
            </a:schemeClr>
          </a:solidFill>
        </p:spPr>
        <p:txBody>
          <a:bodyPr wrap="square" rtlCol="0">
            <a:spAutoFit/>
          </a:bodyPr>
          <a:lstStyle/>
          <a:p>
            <a:pPr algn="ctr"/>
            <a:r>
              <a:rPr kumimoji="1" lang="en-US" altLang="ja-JP" sz="1000" dirty="0"/>
              <a:t>N/A</a:t>
            </a:r>
          </a:p>
        </p:txBody>
      </p:sp>
      <p:sp>
        <p:nvSpPr>
          <p:cNvPr id="16" name="テキスト ボックス 15">
            <a:extLst>
              <a:ext uri="{FF2B5EF4-FFF2-40B4-BE49-F238E27FC236}">
                <a16:creationId xmlns:a16="http://schemas.microsoft.com/office/drawing/2014/main" id="{BA3B18F1-0A7D-4F33-95F6-F3D87181EF83}"/>
              </a:ext>
            </a:extLst>
          </p:cNvPr>
          <p:cNvSpPr txBox="1"/>
          <p:nvPr/>
        </p:nvSpPr>
        <p:spPr>
          <a:xfrm>
            <a:off x="8190703" y="4597521"/>
            <a:ext cx="559840" cy="400110"/>
          </a:xfrm>
          <a:prstGeom prst="rect">
            <a:avLst/>
          </a:prstGeom>
          <a:solidFill>
            <a:schemeClr val="bg2">
              <a:lumMod val="75000"/>
            </a:schemeClr>
          </a:solidFill>
        </p:spPr>
        <p:txBody>
          <a:bodyPr wrap="square" rtlCol="0">
            <a:spAutoFit/>
          </a:bodyPr>
          <a:lstStyle/>
          <a:p>
            <a:pPr algn="ctr"/>
            <a:r>
              <a:rPr kumimoji="1" lang="en-US" altLang="ja-JP" sz="1000" dirty="0"/>
              <a:t>N/A</a:t>
            </a:r>
          </a:p>
          <a:p>
            <a:pPr algn="ctr"/>
            <a:r>
              <a:rPr kumimoji="1" lang="en-US" altLang="ja-JP" sz="1000" dirty="0"/>
              <a:t>※1</a:t>
            </a:r>
          </a:p>
        </p:txBody>
      </p:sp>
      <p:sp>
        <p:nvSpPr>
          <p:cNvPr id="17" name="テキスト ボックス 16">
            <a:extLst>
              <a:ext uri="{FF2B5EF4-FFF2-40B4-BE49-F238E27FC236}">
                <a16:creationId xmlns:a16="http://schemas.microsoft.com/office/drawing/2014/main" id="{A59CBA97-513E-4CF6-98D1-8797BE724598}"/>
              </a:ext>
            </a:extLst>
          </p:cNvPr>
          <p:cNvSpPr txBox="1"/>
          <p:nvPr/>
        </p:nvSpPr>
        <p:spPr>
          <a:xfrm>
            <a:off x="8190703" y="2620788"/>
            <a:ext cx="559840" cy="246221"/>
          </a:xfrm>
          <a:prstGeom prst="rect">
            <a:avLst/>
          </a:prstGeom>
          <a:solidFill>
            <a:schemeClr val="bg2">
              <a:lumMod val="75000"/>
            </a:schemeClr>
          </a:solidFill>
        </p:spPr>
        <p:txBody>
          <a:bodyPr wrap="square" rtlCol="0">
            <a:spAutoFit/>
          </a:bodyPr>
          <a:lstStyle/>
          <a:p>
            <a:pPr algn="ctr"/>
            <a:r>
              <a:rPr kumimoji="1" lang="en-US" altLang="ja-JP" sz="1000" dirty="0"/>
              <a:t>N/A</a:t>
            </a:r>
          </a:p>
        </p:txBody>
      </p:sp>
      <p:sp>
        <p:nvSpPr>
          <p:cNvPr id="18" name="テキスト ボックス 17">
            <a:extLst>
              <a:ext uri="{FF2B5EF4-FFF2-40B4-BE49-F238E27FC236}">
                <a16:creationId xmlns:a16="http://schemas.microsoft.com/office/drawing/2014/main" id="{46CE0652-75E9-4C23-8FAD-81814A79D78C}"/>
              </a:ext>
            </a:extLst>
          </p:cNvPr>
          <p:cNvSpPr txBox="1"/>
          <p:nvPr/>
        </p:nvSpPr>
        <p:spPr>
          <a:xfrm>
            <a:off x="5323550" y="3753442"/>
            <a:ext cx="2024884" cy="246221"/>
          </a:xfrm>
          <a:prstGeom prst="rect">
            <a:avLst/>
          </a:prstGeom>
          <a:solidFill>
            <a:schemeClr val="bg2">
              <a:lumMod val="75000"/>
            </a:schemeClr>
          </a:solidFill>
        </p:spPr>
        <p:txBody>
          <a:bodyPr wrap="square" rtlCol="0">
            <a:spAutoFit/>
          </a:bodyPr>
          <a:lstStyle/>
          <a:p>
            <a:pPr algn="ctr"/>
            <a:r>
              <a:rPr kumimoji="1" lang="en-US" altLang="ja-JP" sz="1000" dirty="0">
                <a:latin typeface="Arial" panose="020B0604020202020204" pitchFamily="34" charset="0"/>
                <a:cs typeface="Arial" panose="020B0604020202020204" pitchFamily="34" charset="0"/>
              </a:rPr>
              <a:t>Please  use office365 </a:t>
            </a:r>
            <a:r>
              <a:rPr kumimoji="1" lang="en-US" altLang="ja-JP" sz="1000" dirty="0" err="1">
                <a:latin typeface="Arial" panose="020B0604020202020204" pitchFamily="34" charset="0"/>
                <a:cs typeface="Arial" panose="020B0604020202020204" pitchFamily="34" charset="0"/>
              </a:rPr>
              <a:t>ProPlus</a:t>
            </a:r>
            <a:endParaRPr kumimoji="1" lang="en-US" altLang="ja-JP" sz="10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6B8C5C26-526F-4CED-A439-49FF16BB1CCE}"/>
              </a:ext>
            </a:extLst>
          </p:cNvPr>
          <p:cNvSpPr txBox="1"/>
          <p:nvPr/>
        </p:nvSpPr>
        <p:spPr>
          <a:xfrm>
            <a:off x="5381632" y="4627953"/>
            <a:ext cx="2024884" cy="246221"/>
          </a:xfrm>
          <a:prstGeom prst="rect">
            <a:avLst/>
          </a:prstGeom>
          <a:solidFill>
            <a:schemeClr val="accent1">
              <a:lumMod val="20000"/>
              <a:lumOff val="80000"/>
            </a:schemeClr>
          </a:solidFill>
        </p:spPr>
        <p:txBody>
          <a:bodyPr wrap="square" rtlCol="0">
            <a:spAutoFit/>
          </a:bodyPr>
          <a:lstStyle/>
          <a:p>
            <a:pPr algn="ctr"/>
            <a:r>
              <a:rPr kumimoji="1" lang="en-US" altLang="ja-JP" sz="1000" dirty="0">
                <a:latin typeface="Arial" panose="020B0604020202020204" pitchFamily="34" charset="0"/>
                <a:cs typeface="Arial" panose="020B0604020202020204" pitchFamily="34" charset="0"/>
              </a:rPr>
              <a:t>Office</a:t>
            </a:r>
            <a:r>
              <a:rPr lang="ja-JP" altLang="en-US" sz="1000" dirty="0">
                <a:latin typeface="Arial" panose="020B0604020202020204" pitchFamily="34" charset="0"/>
                <a:cs typeface="Arial" panose="020B0604020202020204" pitchFamily="34" charset="0"/>
              </a:rPr>
              <a:t> </a:t>
            </a:r>
            <a:r>
              <a:rPr lang="en-US" altLang="ja-JP" sz="1000" dirty="0">
                <a:latin typeface="Arial" panose="020B0604020202020204" pitchFamily="34" charset="0"/>
                <a:cs typeface="Arial" panose="020B0604020202020204" pitchFamily="34" charset="0"/>
              </a:rPr>
              <a:t>Online is only available</a:t>
            </a:r>
            <a:endParaRPr kumimoji="1" lang="en-US" altLang="ja-JP" sz="1000" dirty="0">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B6227CBD-1157-40D1-8C52-980D532A062F}"/>
              </a:ext>
            </a:extLst>
          </p:cNvPr>
          <p:cNvSpPr txBox="1"/>
          <p:nvPr/>
        </p:nvSpPr>
        <p:spPr>
          <a:xfrm>
            <a:off x="3883139" y="4056079"/>
            <a:ext cx="917461" cy="415498"/>
          </a:xfrm>
          <a:prstGeom prst="rect">
            <a:avLst/>
          </a:prstGeom>
          <a:solidFill>
            <a:schemeClr val="accent4">
              <a:lumMod val="20000"/>
              <a:lumOff val="80000"/>
            </a:schemeClr>
          </a:solidFill>
        </p:spPr>
        <p:txBody>
          <a:bodyPr wrap="square" rtlCol="0">
            <a:spAutoFit/>
          </a:bodyPr>
          <a:lstStyle/>
          <a:p>
            <a:pPr algn="ctr"/>
            <a:r>
              <a:rPr kumimoji="1" lang="en-US" altLang="ja-JP" sz="700" dirty="0">
                <a:latin typeface="Arial" panose="020B0604020202020204" pitchFamily="34" charset="0"/>
                <a:cs typeface="Arial" panose="020B0604020202020204" pitchFamily="34" charset="0"/>
              </a:rPr>
              <a:t>Existing Packaging Software</a:t>
            </a:r>
          </a:p>
        </p:txBody>
      </p:sp>
      <p:sp>
        <p:nvSpPr>
          <p:cNvPr id="21" name="テキスト ボックス 20">
            <a:extLst>
              <a:ext uri="{FF2B5EF4-FFF2-40B4-BE49-F238E27FC236}">
                <a16:creationId xmlns:a16="http://schemas.microsoft.com/office/drawing/2014/main" id="{6D51F0F3-A529-488E-9DAD-BDD960E510BA}"/>
              </a:ext>
            </a:extLst>
          </p:cNvPr>
          <p:cNvSpPr txBox="1"/>
          <p:nvPr/>
        </p:nvSpPr>
        <p:spPr>
          <a:xfrm>
            <a:off x="3877284" y="3034910"/>
            <a:ext cx="979245" cy="415498"/>
          </a:xfrm>
          <a:prstGeom prst="rect">
            <a:avLst/>
          </a:prstGeom>
          <a:solidFill>
            <a:schemeClr val="accent4">
              <a:lumMod val="20000"/>
              <a:lumOff val="80000"/>
            </a:schemeClr>
          </a:solidFill>
        </p:spPr>
        <p:txBody>
          <a:bodyPr wrap="square" rtlCol="0">
            <a:spAutoFit/>
          </a:bodyPr>
          <a:lstStyle/>
          <a:p>
            <a:pPr algn="ctr"/>
            <a:r>
              <a:rPr lang="en-US" altLang="ja-JP" sz="700" dirty="0">
                <a:latin typeface="Arial" panose="020B0604020202020204" pitchFamily="34" charset="0"/>
                <a:cs typeface="Arial" panose="020B0604020202020204" pitchFamily="34" charset="0"/>
              </a:rPr>
              <a:t>The latest Office software is available.</a:t>
            </a:r>
            <a:endParaRPr kumimoji="1" lang="en-US" altLang="ja-JP" sz="700" dirty="0">
              <a:latin typeface="Arial" panose="020B0604020202020204" pitchFamily="34" charset="0"/>
              <a:cs typeface="Arial" panose="020B0604020202020204" pitchFamily="34" charset="0"/>
            </a:endParaRPr>
          </a:p>
        </p:txBody>
      </p:sp>
      <p:sp>
        <p:nvSpPr>
          <p:cNvPr id="22" name="テキスト ボックス 21">
            <a:extLst>
              <a:ext uri="{FF2B5EF4-FFF2-40B4-BE49-F238E27FC236}">
                <a16:creationId xmlns:a16="http://schemas.microsoft.com/office/drawing/2014/main" id="{21E49A49-C983-429C-B60F-7DEABFC8E19C}"/>
              </a:ext>
            </a:extLst>
          </p:cNvPr>
          <p:cNvSpPr txBox="1"/>
          <p:nvPr/>
        </p:nvSpPr>
        <p:spPr>
          <a:xfrm>
            <a:off x="4047985" y="4597521"/>
            <a:ext cx="637845" cy="261610"/>
          </a:xfrm>
          <a:prstGeom prst="rect">
            <a:avLst/>
          </a:prstGeom>
          <a:solidFill>
            <a:schemeClr val="accent1">
              <a:lumMod val="20000"/>
              <a:lumOff val="80000"/>
            </a:schemeClr>
          </a:solidFill>
        </p:spPr>
        <p:txBody>
          <a:bodyPr wrap="square">
            <a:spAutoFit/>
          </a:bodyPr>
          <a:lstStyle/>
          <a:p>
            <a:r>
              <a:rPr lang="en-US" altLang="ja-JP" sz="1050" dirty="0"/>
              <a:t>Service</a:t>
            </a:r>
            <a:endParaRPr lang="ja-JP" altLang="en-US" sz="1050" dirty="0"/>
          </a:p>
        </p:txBody>
      </p:sp>
      <p:sp>
        <p:nvSpPr>
          <p:cNvPr id="23" name="テキスト ボックス 22">
            <a:extLst>
              <a:ext uri="{FF2B5EF4-FFF2-40B4-BE49-F238E27FC236}">
                <a16:creationId xmlns:a16="http://schemas.microsoft.com/office/drawing/2014/main" id="{6D196BB8-36B2-4E86-848C-E747C1D40E1C}"/>
              </a:ext>
            </a:extLst>
          </p:cNvPr>
          <p:cNvSpPr txBox="1"/>
          <p:nvPr/>
        </p:nvSpPr>
        <p:spPr>
          <a:xfrm>
            <a:off x="3891195" y="5050653"/>
            <a:ext cx="909405" cy="461665"/>
          </a:xfrm>
          <a:prstGeom prst="rect">
            <a:avLst/>
          </a:prstGeom>
          <a:solidFill>
            <a:schemeClr val="accent1">
              <a:lumMod val="20000"/>
              <a:lumOff val="80000"/>
            </a:schemeClr>
          </a:solidFill>
        </p:spPr>
        <p:txBody>
          <a:bodyPr wrap="square" rtlCol="0">
            <a:spAutoFit/>
          </a:bodyPr>
          <a:lstStyle/>
          <a:p>
            <a:pPr algn="ctr"/>
            <a:r>
              <a:rPr kumimoji="1" lang="en-US" altLang="ja-JP" sz="800" dirty="0">
                <a:latin typeface="Arial" panose="020B0604020202020204" pitchFamily="34" charset="0"/>
                <a:cs typeface="Arial" panose="020B0604020202020204" pitchFamily="34" charset="0"/>
              </a:rPr>
              <a:t>This </a:t>
            </a:r>
            <a:r>
              <a:rPr lang="en-US" altLang="ja-JP" sz="800" dirty="0">
                <a:latin typeface="Arial" panose="020B0604020202020204" pitchFamily="34" charset="0"/>
                <a:cs typeface="Arial" panose="020B0604020202020204" pitchFamily="34" charset="0"/>
              </a:rPr>
              <a:t>is only available on the Web.</a:t>
            </a:r>
            <a:endParaRPr kumimoji="1" lang="en-US" altLang="ja-JP" sz="800" dirty="0">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47599179-5D63-4940-8A26-455CD4BAB331}"/>
              </a:ext>
            </a:extLst>
          </p:cNvPr>
          <p:cNvSpPr txBox="1"/>
          <p:nvPr/>
        </p:nvSpPr>
        <p:spPr>
          <a:xfrm>
            <a:off x="4984417" y="2601765"/>
            <a:ext cx="2667205" cy="369332"/>
          </a:xfrm>
          <a:prstGeom prst="rect">
            <a:avLst/>
          </a:prstGeom>
          <a:solidFill>
            <a:schemeClr val="accent4">
              <a:lumMod val="20000"/>
              <a:lumOff val="80000"/>
            </a:schemeClr>
          </a:solidFill>
        </p:spPr>
        <p:txBody>
          <a:bodyPr wrap="square">
            <a:spAutoFit/>
          </a:bodyPr>
          <a:lstStyle/>
          <a:p>
            <a:pPr algn="ctr"/>
            <a:r>
              <a:rPr lang="en-US" altLang="ja-JP" sz="900" dirty="0">
                <a:latin typeface="Arial" panose="020B0604020202020204" pitchFamily="34" charset="0"/>
                <a:cs typeface="Arial" panose="020B0604020202020204" pitchFamily="34" charset="0"/>
              </a:rPr>
              <a:t>You can install Office 365 on five devices (PC, Smartphone, Tablet PC) for every account.</a:t>
            </a:r>
            <a:endParaRPr lang="ja-JP" altLang="en-US" sz="9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5C63E45F-4307-42FE-90D8-999C9FD53544}"/>
              </a:ext>
            </a:extLst>
          </p:cNvPr>
          <p:cNvSpPr txBox="1"/>
          <p:nvPr/>
        </p:nvSpPr>
        <p:spPr>
          <a:xfrm>
            <a:off x="4984416" y="3002644"/>
            <a:ext cx="2667205" cy="369332"/>
          </a:xfrm>
          <a:prstGeom prst="rect">
            <a:avLst/>
          </a:prstGeom>
          <a:solidFill>
            <a:schemeClr val="accent4">
              <a:lumMod val="20000"/>
              <a:lumOff val="80000"/>
            </a:schemeClr>
          </a:solidFill>
        </p:spPr>
        <p:txBody>
          <a:bodyPr wrap="square">
            <a:spAutoFit/>
          </a:bodyPr>
          <a:lstStyle/>
          <a:p>
            <a:pPr algn="ctr"/>
            <a:r>
              <a:rPr lang="en-US" altLang="ja-JP" sz="900" kern="1200" dirty="0">
                <a:solidFill>
                  <a:srgbClr val="000000"/>
                </a:solidFill>
                <a:latin typeface="Arial" panose="020B0604020202020204" pitchFamily="34" charset="0"/>
              </a:rPr>
              <a:t>The installed software is unavailable after graduation or retirement from Tohoku University.</a:t>
            </a:r>
            <a:endParaRPr lang="en-US" altLang="ja-JP" sz="900" kern="1200" dirty="0">
              <a:solidFill>
                <a:srgbClr val="000000"/>
              </a:solidFill>
              <a:latin typeface="游ゴシック" panose="020B0400000000000000" pitchFamily="50" charset="-128"/>
              <a:ea typeface="游ゴシック" panose="020B0400000000000000" pitchFamily="50" charset="-128"/>
            </a:endParaRPr>
          </a:p>
        </p:txBody>
      </p:sp>
      <p:sp>
        <p:nvSpPr>
          <p:cNvPr id="31" name="テキスト ボックス 30">
            <a:extLst>
              <a:ext uri="{FF2B5EF4-FFF2-40B4-BE49-F238E27FC236}">
                <a16:creationId xmlns:a16="http://schemas.microsoft.com/office/drawing/2014/main" id="{97E41D1A-09FA-472D-B132-81B62ECEEE66}"/>
              </a:ext>
            </a:extLst>
          </p:cNvPr>
          <p:cNvSpPr txBox="1"/>
          <p:nvPr/>
        </p:nvSpPr>
        <p:spPr>
          <a:xfrm>
            <a:off x="7745437" y="3491832"/>
            <a:ext cx="1386206" cy="507831"/>
          </a:xfrm>
          <a:prstGeom prst="rect">
            <a:avLst/>
          </a:prstGeom>
          <a:solidFill>
            <a:schemeClr val="accent4">
              <a:lumMod val="20000"/>
              <a:lumOff val="80000"/>
            </a:schemeClr>
          </a:solidFill>
        </p:spPr>
        <p:txBody>
          <a:bodyPr wrap="square">
            <a:spAutoFit/>
          </a:bodyPr>
          <a:lstStyle/>
          <a:p>
            <a:pPr algn="ctr"/>
            <a:r>
              <a:rPr lang="en-US" altLang="ja-JP" sz="900" dirty="0">
                <a:latin typeface="Arial" panose="020B0604020202020204" pitchFamily="34" charset="0"/>
                <a:cs typeface="Arial" panose="020B0604020202020204" pitchFamily="34" charset="0"/>
              </a:rPr>
              <a:t>The institution's shared PC installation is not limited. ※1</a:t>
            </a:r>
            <a:endParaRPr lang="ja-JP" altLang="en-US" sz="900" dirty="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66D76F79-C49A-4A77-A361-6B0CF6736D3F}"/>
              </a:ext>
            </a:extLst>
          </p:cNvPr>
          <p:cNvSpPr txBox="1"/>
          <p:nvPr/>
        </p:nvSpPr>
        <p:spPr>
          <a:xfrm>
            <a:off x="3002692" y="5617572"/>
            <a:ext cx="5582525" cy="338554"/>
          </a:xfrm>
          <a:prstGeom prst="rect">
            <a:avLst/>
          </a:prstGeom>
          <a:solidFill>
            <a:schemeClr val="bg1"/>
          </a:solidFill>
        </p:spPr>
        <p:txBody>
          <a:bodyPr wrap="square">
            <a:spAutoFit/>
          </a:bodyPr>
          <a:lstStyle/>
          <a:p>
            <a:r>
              <a:rPr lang="en-US" altLang="ja-JP" sz="800" kern="1200" dirty="0">
                <a:solidFill>
                  <a:srgbClr val="000000"/>
                </a:solidFill>
                <a:latin typeface="Arial" panose="020B0604020202020204" pitchFamily="34" charset="0"/>
              </a:rPr>
              <a:t>※1</a:t>
            </a:r>
            <a:r>
              <a:rPr lang="ja-JP" altLang="en-US" sz="800" kern="1200" dirty="0">
                <a:solidFill>
                  <a:srgbClr val="000000"/>
                </a:solidFill>
                <a:latin typeface="Arial" panose="020B0604020202020204" pitchFamily="34" charset="0"/>
              </a:rPr>
              <a:t>　</a:t>
            </a:r>
            <a:r>
              <a:rPr lang="en-US" altLang="ja-JP" sz="800" kern="1200" dirty="0">
                <a:solidFill>
                  <a:srgbClr val="000000"/>
                </a:solidFill>
                <a:latin typeface="Arial" panose="020B0604020202020204" pitchFamily="34" charset="0"/>
              </a:rPr>
              <a:t>The installed Office SW is only available to A3 users.</a:t>
            </a:r>
          </a:p>
          <a:p>
            <a:r>
              <a:rPr lang="en-US" altLang="ja-JP" sz="800" dirty="0">
                <a:solidFill>
                  <a:srgbClr val="000000"/>
                </a:solidFill>
                <a:latin typeface="Arial" panose="020B0604020202020204" pitchFamily="34" charset="0"/>
              </a:rPr>
              <a:t>          Not-available to non-A3 Users</a:t>
            </a:r>
            <a:endParaRPr lang="ja-JP" altLang="en-US" dirty="0"/>
          </a:p>
        </p:txBody>
      </p:sp>
      <p:sp>
        <p:nvSpPr>
          <p:cNvPr id="7" name="正方形/長方形 6">
            <a:extLst>
              <a:ext uri="{FF2B5EF4-FFF2-40B4-BE49-F238E27FC236}">
                <a16:creationId xmlns:a16="http://schemas.microsoft.com/office/drawing/2014/main" id="{58A26308-ADC1-0D6E-5E75-887CF7305592}"/>
              </a:ext>
            </a:extLst>
          </p:cNvPr>
          <p:cNvSpPr/>
          <p:nvPr/>
        </p:nvSpPr>
        <p:spPr>
          <a:xfrm>
            <a:off x="425912" y="410300"/>
            <a:ext cx="4533130" cy="400110"/>
          </a:xfrm>
          <a:prstGeom prst="rect">
            <a:avLst/>
          </a:prstGeom>
        </p:spPr>
        <p:txBody>
          <a:bodyPr wrap="square">
            <a:spAutoFit/>
          </a:bodyPr>
          <a:lstStyle/>
          <a:p>
            <a:pPr algn="just">
              <a:spcAft>
                <a:spcPts val="0"/>
              </a:spcAft>
            </a:pPr>
            <a:r>
              <a:rPr lang="en-US"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5. Risk of copyright infringement</a:t>
            </a:r>
            <a:endParaRPr lang="ja-JP" altLang="ja-JP" sz="2000" kern="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6" name="図 25">
            <a:extLst>
              <a:ext uri="{FF2B5EF4-FFF2-40B4-BE49-F238E27FC236}">
                <a16:creationId xmlns:a16="http://schemas.microsoft.com/office/drawing/2014/main" id="{77EA80F1-430B-7BDE-02DA-22307FD599C3}"/>
              </a:ext>
            </a:extLst>
          </p:cNvPr>
          <p:cNvPicPr>
            <a:picLocks noChangeAspect="1"/>
          </p:cNvPicPr>
          <p:nvPr/>
        </p:nvPicPr>
        <p:blipFill>
          <a:blip r:embed="rId6"/>
          <a:stretch>
            <a:fillRect/>
          </a:stretch>
        </p:blipFill>
        <p:spPr>
          <a:xfrm>
            <a:off x="6001504" y="3230863"/>
            <a:ext cx="188992" cy="396274"/>
          </a:xfrm>
          <a:prstGeom prst="rect">
            <a:avLst/>
          </a:prstGeom>
        </p:spPr>
      </p:pic>
      <p:pic>
        <p:nvPicPr>
          <p:cNvPr id="2" name="録音したサウンド">
            <a:hlinkClick r:id="" action="ppaction://media"/>
            <a:extLst>
              <a:ext uri="{FF2B5EF4-FFF2-40B4-BE49-F238E27FC236}">
                <a16:creationId xmlns:a16="http://schemas.microsoft.com/office/drawing/2014/main" id="{435475B2-30EB-6B3B-F845-C23417C0F1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68650" y="107631"/>
            <a:ext cx="406400" cy="406400"/>
          </a:xfrm>
          <a:prstGeom prst="rect">
            <a:avLst/>
          </a:prstGeom>
        </p:spPr>
      </p:pic>
    </p:spTree>
    <p:extLst>
      <p:ext uri="{BB962C8B-B14F-4D97-AF65-F5344CB8AC3E}">
        <p14:creationId xmlns:p14="http://schemas.microsoft.com/office/powerpoint/2010/main" val="604553938"/>
      </p:ext>
    </p:extLst>
  </p:cSld>
  <p:clrMapOvr>
    <a:masterClrMapping/>
  </p:clrMapOvr>
  <mc:AlternateContent xmlns:mc="http://schemas.openxmlformats.org/markup-compatibility/2006" xmlns:p14="http://schemas.microsoft.com/office/powerpoint/2010/main">
    <mc:Choice Requires="p14">
      <p:transition spd="slow" p14:dur="2000" advTm="73044"/>
    </mc:Choice>
    <mc:Fallback xmlns="">
      <p:transition spd="slow" advTm="730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25B9AE-2FF0-DDE0-3CA1-17F6B146FB9D}"/>
              </a:ext>
            </a:extLst>
          </p:cNvPr>
          <p:cNvSpPr>
            <a:spLocks noGrp="1"/>
          </p:cNvSpPr>
          <p:nvPr>
            <p:ph type="ctrTitle"/>
          </p:nvPr>
        </p:nvSpPr>
        <p:spPr>
          <a:xfrm>
            <a:off x="304800" y="438912"/>
            <a:ext cx="11606784" cy="5974080"/>
          </a:xfrm>
        </p:spPr>
        <p:txBody>
          <a:bodyPr>
            <a:normAutofit fontScale="90000"/>
          </a:bodyPr>
          <a:lstStyle/>
          <a:p>
            <a:pPr algn="l"/>
            <a:br>
              <a:rPr kumimoji="1" lang="en-US" altLang="ja-JP" sz="2800" dirty="0">
                <a:latin typeface="Arial" panose="020B0604020202020204" pitchFamily="34" charset="0"/>
                <a:cs typeface="Arial" panose="020B0604020202020204" pitchFamily="34" charset="0"/>
              </a:rPr>
            </a:br>
            <a:br>
              <a:rPr kumimoji="1" lang="en-US" altLang="ja-JP" sz="2800" dirty="0">
                <a:latin typeface="Arial" panose="020B0604020202020204" pitchFamily="34" charset="0"/>
                <a:cs typeface="Arial" panose="020B0604020202020204" pitchFamily="34" charset="0"/>
              </a:rPr>
            </a:br>
            <a:r>
              <a:rPr kumimoji="1" lang="en-US" altLang="ja-JP" sz="2800" dirty="0">
                <a:latin typeface="Arial" panose="020B0604020202020204" pitchFamily="34" charset="0"/>
                <a:cs typeface="Arial" panose="020B0604020202020204" pitchFamily="34" charset="0"/>
              </a:rPr>
              <a:t>Again</a:t>
            </a:r>
            <a:r>
              <a:rPr lang="en-US" altLang="ja-JP" sz="2800" dirty="0">
                <a:latin typeface="Arial" panose="020B0604020202020204" pitchFamily="34" charset="0"/>
                <a:cs typeface="Arial" panose="020B0604020202020204" pitchFamily="34" charset="0"/>
              </a:rPr>
              <a:t>:</a:t>
            </a:r>
            <a:br>
              <a:rPr lang="en-US" altLang="ja-JP" sz="2800" dirty="0">
                <a:latin typeface="Arial" panose="020B0604020202020204" pitchFamily="34" charset="0"/>
                <a:cs typeface="Arial" panose="020B0604020202020204" pitchFamily="34" charset="0"/>
              </a:rPr>
            </a:br>
            <a:br>
              <a:rPr lang="en-US" altLang="ja-JP" sz="2800" dirty="0">
                <a:latin typeface="Arial" panose="020B0604020202020204" pitchFamily="34" charset="0"/>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Do not connect a computer with an OS whose security support has expired to the network.</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ja-JP" altLang="ja-JP" sz="2800" kern="100" dirty="0">
                <a:effectLst/>
                <a:latin typeface="Arial" panose="020B0604020202020204" pitchFamily="34" charset="0"/>
                <a:ea typeface="游明朝" panose="02020400000000000000" pitchFamily="18" charset="-128"/>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Install the latest version of security software on your computer.</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ja-JP" altLang="ja-JP" sz="2800" kern="100" dirty="0">
                <a:effectLst/>
                <a:latin typeface="Arial" panose="020B0604020202020204" pitchFamily="34" charset="0"/>
                <a:ea typeface="游明朝" panose="02020400000000000000" pitchFamily="18" charset="-128"/>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If your computer is infected with a virus, disconnect it from the network and </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report it immediately.</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ja-JP" altLang="ja-JP" sz="2800" kern="100" dirty="0">
                <a:effectLst/>
                <a:latin typeface="Arial" panose="020B0604020202020204" pitchFamily="34" charset="0"/>
                <a:ea typeface="游明朝" panose="02020400000000000000" pitchFamily="18" charset="-128"/>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Never make illegal copies or unauthorized downloads.</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ja-JP" altLang="ja-JP" sz="2800" kern="100" dirty="0">
                <a:effectLst/>
                <a:latin typeface="Arial" panose="020B0604020202020204" pitchFamily="34" charset="0"/>
                <a:ea typeface="游明朝" panose="02020400000000000000" pitchFamily="18" charset="-128"/>
                <a:cs typeface="Arial" panose="020B0604020202020204" pitchFamily="34" charset="0"/>
              </a:rPr>
            </a:br>
            <a: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t>- Do not use the campus network for any purpose other than study and research.</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endParaRPr kumimoji="1" lang="ja-JP" altLang="en-US" sz="2800" dirty="0">
              <a:latin typeface="Arial" panose="020B0604020202020204" pitchFamily="34" charset="0"/>
              <a:cs typeface="Arial" panose="020B0604020202020204" pitchFamily="34" charset="0"/>
            </a:endParaRPr>
          </a:p>
        </p:txBody>
      </p:sp>
      <p:pic>
        <p:nvPicPr>
          <p:cNvPr id="3" name="録音したサウンド">
            <a:hlinkClick r:id="" action="ppaction://media"/>
            <a:extLst>
              <a:ext uri="{FF2B5EF4-FFF2-40B4-BE49-F238E27FC236}">
                <a16:creationId xmlns:a16="http://schemas.microsoft.com/office/drawing/2014/main" id="{856211AB-7A31-F95B-8BDE-A59843115C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39730" y="147101"/>
            <a:ext cx="406400" cy="406400"/>
          </a:xfrm>
          <a:prstGeom prst="rect">
            <a:avLst/>
          </a:prstGeom>
        </p:spPr>
      </p:pic>
    </p:spTree>
    <p:extLst>
      <p:ext uri="{BB962C8B-B14F-4D97-AF65-F5344CB8AC3E}">
        <p14:creationId xmlns:p14="http://schemas.microsoft.com/office/powerpoint/2010/main" val="252491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25B9AE-2FF0-DDE0-3CA1-17F6B146FB9D}"/>
              </a:ext>
            </a:extLst>
          </p:cNvPr>
          <p:cNvSpPr>
            <a:spLocks noGrp="1"/>
          </p:cNvSpPr>
          <p:nvPr>
            <p:ph type="ctrTitle"/>
          </p:nvPr>
        </p:nvSpPr>
        <p:spPr>
          <a:xfrm>
            <a:off x="426720" y="304800"/>
            <a:ext cx="11606784" cy="4133088"/>
          </a:xfrm>
        </p:spPr>
        <p:txBody>
          <a:bodyPr>
            <a:normAutofit/>
          </a:bodyPr>
          <a:lstStyle/>
          <a:p>
            <a:br>
              <a:rPr kumimoji="1" lang="en-US" altLang="ja-JP" sz="2800" dirty="0">
                <a:latin typeface="Arial" panose="020B0604020202020204" pitchFamily="34" charset="0"/>
                <a:cs typeface="Arial" panose="020B0604020202020204" pitchFamily="34" charset="0"/>
              </a:rPr>
            </a:br>
            <a:br>
              <a:rPr kumimoji="1" lang="en-US" altLang="ja-JP" sz="2800" dirty="0">
                <a:latin typeface="Arial" panose="020B0604020202020204" pitchFamily="34" charset="0"/>
                <a:cs typeface="Arial" panose="020B0604020202020204" pitchFamily="34" charset="0"/>
              </a:rPr>
            </a:br>
            <a:r>
              <a:rPr kumimoji="1" lang="en-US" altLang="ja-JP" dirty="0">
                <a:latin typeface="Arial" panose="020B0604020202020204" pitchFamily="34" charset="0"/>
                <a:cs typeface="Arial" panose="020B0604020202020204" pitchFamily="34" charset="0"/>
              </a:rPr>
              <a:t>Thank you for your attention.</a:t>
            </a: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br>
              <a:rPr lang="en-US" altLang="ja-JP" sz="2800" kern="100" dirty="0">
                <a:effectLst/>
                <a:latin typeface="Arial" panose="020B0604020202020204" pitchFamily="34" charset="0"/>
                <a:ea typeface="游明朝" panose="02020400000000000000" pitchFamily="18" charset="-128"/>
                <a:cs typeface="Arial" panose="020B0604020202020204" pitchFamily="34" charset="0"/>
              </a:rPr>
            </a:br>
            <a:endParaRPr kumimoji="1" lang="ja-JP" altLang="en-US" sz="2800" dirty="0">
              <a:latin typeface="Arial" panose="020B0604020202020204" pitchFamily="34" charset="0"/>
              <a:cs typeface="Arial" panose="020B0604020202020204" pitchFamily="34" charset="0"/>
            </a:endParaRPr>
          </a:p>
        </p:txBody>
      </p:sp>
      <p:pic>
        <p:nvPicPr>
          <p:cNvPr id="3" name="録音したサウンド">
            <a:hlinkClick r:id="" action="ppaction://media"/>
            <a:extLst>
              <a:ext uri="{FF2B5EF4-FFF2-40B4-BE49-F238E27FC236}">
                <a16:creationId xmlns:a16="http://schemas.microsoft.com/office/drawing/2014/main" id="{56DBDC75-8282-2C44-DCEC-475906FB97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27104" y="186571"/>
            <a:ext cx="406400" cy="406400"/>
          </a:xfrm>
          <a:prstGeom prst="rect">
            <a:avLst/>
          </a:prstGeom>
        </p:spPr>
      </p:pic>
    </p:spTree>
    <p:extLst>
      <p:ext uri="{BB962C8B-B14F-4D97-AF65-F5344CB8AC3E}">
        <p14:creationId xmlns:p14="http://schemas.microsoft.com/office/powerpoint/2010/main" val="259633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1099</Words>
  <Application>Microsoft Office PowerPoint</Application>
  <PresentationFormat>ワイド画面</PresentationFormat>
  <Paragraphs>80</Paragraphs>
  <Slides>8</Slides>
  <Notes>0</Notes>
  <HiddenSlides>0</HiddenSlides>
  <MMClips>8</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8</vt:i4>
      </vt:variant>
    </vt:vector>
  </HeadingPairs>
  <TitlesOfParts>
    <vt:vector size="16" baseType="lpstr">
      <vt:lpstr>游ゴシック</vt:lpstr>
      <vt:lpstr>游ゴシック Light</vt:lpstr>
      <vt:lpstr>Arial</vt:lpstr>
      <vt:lpstr>Calibri</vt:lpstr>
      <vt:lpstr>Century</vt:lpstr>
      <vt:lpstr>Times New Roman</vt:lpstr>
      <vt:lpstr>Wingdings</vt:lpstr>
      <vt:lpstr>Office テーマ</vt:lpstr>
      <vt:lpstr>Information Network at Graduate School of International Cultural Studies (GSICS)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Again:  - Do not connect a computer with an OS whose security support has expired to the network.  - Install the latest version of security software on your computer.  - If your computer is infected with a virus, disconnect it from the network and    report it immediately.  - Never make illegal copies or unauthorized downloads.  - Do not use the campus network for any purpose other than study and research.   </vt:lpstr>
      <vt:lpstr>  Thank you for your attention.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情報ネットワーク講習会</dc:title>
  <dc:creator>劉 庭秀</dc:creator>
  <cp:lastModifiedBy>Eto Hiroyuki</cp:lastModifiedBy>
  <cp:revision>31</cp:revision>
  <cp:lastPrinted>2022-09-23T01:16:17Z</cp:lastPrinted>
  <dcterms:created xsi:type="dcterms:W3CDTF">2021-03-29T05:22:15Z</dcterms:created>
  <dcterms:modified xsi:type="dcterms:W3CDTF">2022-09-26T00:36:44Z</dcterms:modified>
</cp:coreProperties>
</file>