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handoutMasterIdLst>
    <p:handoutMasterId r:id="rId25"/>
  </p:handoutMasterIdLst>
  <p:sldIdLst>
    <p:sldId id="279" r:id="rId2"/>
    <p:sldId id="297" r:id="rId3"/>
    <p:sldId id="298" r:id="rId4"/>
    <p:sldId id="280" r:id="rId5"/>
    <p:sldId id="281" r:id="rId6"/>
    <p:sldId id="258" r:id="rId7"/>
    <p:sldId id="259" r:id="rId8"/>
    <p:sldId id="290" r:id="rId9"/>
    <p:sldId id="275" r:id="rId10"/>
    <p:sldId id="277" r:id="rId11"/>
    <p:sldId id="282" r:id="rId12"/>
    <p:sldId id="283" r:id="rId13"/>
    <p:sldId id="284" r:id="rId14"/>
    <p:sldId id="285" r:id="rId15"/>
    <p:sldId id="286" r:id="rId16"/>
    <p:sldId id="289" r:id="rId17"/>
    <p:sldId id="295" r:id="rId18"/>
    <p:sldId id="296" r:id="rId19"/>
    <p:sldId id="291" r:id="rId20"/>
    <p:sldId id="292" r:id="rId21"/>
    <p:sldId id="293" r:id="rId22"/>
    <p:sldId id="294" r:id="rId23"/>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2" autoAdjust="0"/>
    <p:restoredTop sz="77855" autoAdjust="0"/>
  </p:normalViewPr>
  <p:slideViewPr>
    <p:cSldViewPr>
      <p:cViewPr varScale="1">
        <p:scale>
          <a:sx n="83" d="100"/>
          <a:sy n="83" d="100"/>
        </p:scale>
        <p:origin x="241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BB3B3E4-E4CE-4792-89C4-D3F88F3D3FE5}" type="datetimeFigureOut">
              <a:rPr kumimoji="1" lang="ja-JP" altLang="en-US" smtClean="0"/>
              <a:t>2022/9/28</a:t>
            </a:fld>
            <a:endParaRPr kumimoji="1" lang="ja-JP" altLang="en-US"/>
          </a:p>
        </p:txBody>
      </p:sp>
      <p:sp>
        <p:nvSpPr>
          <p:cNvPr id="4" name="フッター プレースホルダー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A06352BC-8397-4D5E-B800-55F7C0B2B2D1}" type="slidenum">
              <a:rPr kumimoji="1" lang="ja-JP" altLang="en-US" smtClean="0"/>
              <a:t>‹#›</a:t>
            </a:fld>
            <a:endParaRPr kumimoji="1" lang="ja-JP" altLang="en-US"/>
          </a:p>
        </p:txBody>
      </p:sp>
    </p:spTree>
    <p:extLst>
      <p:ext uri="{BB962C8B-B14F-4D97-AF65-F5344CB8AC3E}">
        <p14:creationId xmlns:p14="http://schemas.microsoft.com/office/powerpoint/2010/main" val="1781497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EA4E4D8-5697-4BCA-847E-D3D050D6D0CC}" type="datetimeFigureOut">
              <a:rPr kumimoji="1" lang="ja-JP" altLang="en-US" smtClean="0"/>
              <a:t>2022/9/28</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600B69F-5903-4E44-A2C1-9C2A7034E133}" type="slidenum">
              <a:rPr kumimoji="1" lang="ja-JP" altLang="en-US" smtClean="0"/>
              <a:t>‹#›</a:t>
            </a:fld>
            <a:endParaRPr kumimoji="1" lang="ja-JP" altLang="en-US"/>
          </a:p>
        </p:txBody>
      </p:sp>
    </p:spTree>
    <p:extLst>
      <p:ext uri="{BB962C8B-B14F-4D97-AF65-F5344CB8AC3E}">
        <p14:creationId xmlns:p14="http://schemas.microsoft.com/office/powerpoint/2010/main" val="3295480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1</a:t>
            </a:fld>
            <a:endParaRPr kumimoji="1" lang="ja-JP" altLang="en-US"/>
          </a:p>
        </p:txBody>
      </p:sp>
    </p:spTree>
    <p:extLst>
      <p:ext uri="{BB962C8B-B14F-4D97-AF65-F5344CB8AC3E}">
        <p14:creationId xmlns:p14="http://schemas.microsoft.com/office/powerpoint/2010/main" val="4249044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12</a:t>
            </a:fld>
            <a:endParaRPr kumimoji="1" lang="ja-JP" altLang="en-US"/>
          </a:p>
        </p:txBody>
      </p:sp>
    </p:spTree>
    <p:extLst>
      <p:ext uri="{BB962C8B-B14F-4D97-AF65-F5344CB8AC3E}">
        <p14:creationId xmlns:p14="http://schemas.microsoft.com/office/powerpoint/2010/main" val="1678679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13</a:t>
            </a:fld>
            <a:endParaRPr kumimoji="1" lang="ja-JP" altLang="en-US"/>
          </a:p>
        </p:txBody>
      </p:sp>
    </p:spTree>
    <p:extLst>
      <p:ext uri="{BB962C8B-B14F-4D97-AF65-F5344CB8AC3E}">
        <p14:creationId xmlns:p14="http://schemas.microsoft.com/office/powerpoint/2010/main" val="2779661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14</a:t>
            </a:fld>
            <a:endParaRPr kumimoji="1" lang="ja-JP" altLang="en-US"/>
          </a:p>
        </p:txBody>
      </p:sp>
    </p:spTree>
    <p:extLst>
      <p:ext uri="{BB962C8B-B14F-4D97-AF65-F5344CB8AC3E}">
        <p14:creationId xmlns:p14="http://schemas.microsoft.com/office/powerpoint/2010/main" val="5629052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15</a:t>
            </a:fld>
            <a:endParaRPr kumimoji="1" lang="ja-JP" altLang="en-US"/>
          </a:p>
        </p:txBody>
      </p:sp>
    </p:spTree>
    <p:extLst>
      <p:ext uri="{BB962C8B-B14F-4D97-AF65-F5344CB8AC3E}">
        <p14:creationId xmlns:p14="http://schemas.microsoft.com/office/powerpoint/2010/main" val="593113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16</a:t>
            </a:fld>
            <a:endParaRPr kumimoji="1" lang="ja-JP" altLang="en-US"/>
          </a:p>
        </p:txBody>
      </p:sp>
    </p:spTree>
    <p:extLst>
      <p:ext uri="{BB962C8B-B14F-4D97-AF65-F5344CB8AC3E}">
        <p14:creationId xmlns:p14="http://schemas.microsoft.com/office/powerpoint/2010/main" val="4185794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17</a:t>
            </a:fld>
            <a:endParaRPr kumimoji="1" lang="ja-JP" altLang="en-US"/>
          </a:p>
        </p:txBody>
      </p:sp>
    </p:spTree>
    <p:extLst>
      <p:ext uri="{BB962C8B-B14F-4D97-AF65-F5344CB8AC3E}">
        <p14:creationId xmlns:p14="http://schemas.microsoft.com/office/powerpoint/2010/main" val="12813715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18</a:t>
            </a:fld>
            <a:endParaRPr kumimoji="1" lang="ja-JP" altLang="en-US"/>
          </a:p>
        </p:txBody>
      </p:sp>
    </p:spTree>
    <p:extLst>
      <p:ext uri="{BB962C8B-B14F-4D97-AF65-F5344CB8AC3E}">
        <p14:creationId xmlns:p14="http://schemas.microsoft.com/office/powerpoint/2010/main" val="11753508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D600B69F-5903-4E44-A2C1-9C2A7034E133}" type="slidenum">
              <a:rPr kumimoji="1" lang="ja-JP" altLang="en-US" smtClean="0"/>
              <a:t>19</a:t>
            </a:fld>
            <a:endParaRPr kumimoji="1" lang="ja-JP" altLang="en-US"/>
          </a:p>
        </p:txBody>
      </p:sp>
    </p:spTree>
    <p:extLst>
      <p:ext uri="{BB962C8B-B14F-4D97-AF65-F5344CB8AC3E}">
        <p14:creationId xmlns:p14="http://schemas.microsoft.com/office/powerpoint/2010/main" val="3027781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600B69F-5903-4E44-A2C1-9C2A7034E133}" type="slidenum">
              <a:rPr kumimoji="1" lang="ja-JP" altLang="en-US" smtClean="0"/>
              <a:t>20</a:t>
            </a:fld>
            <a:endParaRPr kumimoji="1" lang="ja-JP" altLang="en-US"/>
          </a:p>
        </p:txBody>
      </p:sp>
    </p:spTree>
    <p:extLst>
      <p:ext uri="{BB962C8B-B14F-4D97-AF65-F5344CB8AC3E}">
        <p14:creationId xmlns:p14="http://schemas.microsoft.com/office/powerpoint/2010/main" val="3083789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00B69F-5903-4E44-A2C1-9C2A7034E133}" type="slidenum">
              <a:rPr kumimoji="1" lang="ja-JP" altLang="en-US" smtClean="0"/>
              <a:t>21</a:t>
            </a:fld>
            <a:endParaRPr kumimoji="1" lang="ja-JP" altLang="en-US"/>
          </a:p>
        </p:txBody>
      </p:sp>
    </p:spTree>
    <p:extLst>
      <p:ext uri="{BB962C8B-B14F-4D97-AF65-F5344CB8AC3E}">
        <p14:creationId xmlns:p14="http://schemas.microsoft.com/office/powerpoint/2010/main" val="3640236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2</a:t>
            </a:fld>
            <a:endParaRPr kumimoji="1" lang="ja-JP" altLang="en-US"/>
          </a:p>
        </p:txBody>
      </p:sp>
    </p:spTree>
    <p:extLst>
      <p:ext uri="{BB962C8B-B14F-4D97-AF65-F5344CB8AC3E}">
        <p14:creationId xmlns:p14="http://schemas.microsoft.com/office/powerpoint/2010/main" val="4040051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600B69F-5903-4E44-A2C1-9C2A7034E133}" type="slidenum">
              <a:rPr kumimoji="1" lang="ja-JP" altLang="en-US" smtClean="0"/>
              <a:t>22</a:t>
            </a:fld>
            <a:endParaRPr kumimoji="1" lang="ja-JP" altLang="en-US"/>
          </a:p>
        </p:txBody>
      </p:sp>
    </p:spTree>
    <p:extLst>
      <p:ext uri="{BB962C8B-B14F-4D97-AF65-F5344CB8AC3E}">
        <p14:creationId xmlns:p14="http://schemas.microsoft.com/office/powerpoint/2010/main" val="2404312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4</a:t>
            </a:fld>
            <a:endParaRPr kumimoji="1" lang="ja-JP" altLang="en-US"/>
          </a:p>
        </p:txBody>
      </p:sp>
    </p:spTree>
    <p:extLst>
      <p:ext uri="{BB962C8B-B14F-4D97-AF65-F5344CB8AC3E}">
        <p14:creationId xmlns:p14="http://schemas.microsoft.com/office/powerpoint/2010/main" val="3852453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5</a:t>
            </a:fld>
            <a:endParaRPr kumimoji="1" lang="ja-JP" altLang="en-US"/>
          </a:p>
        </p:txBody>
      </p:sp>
    </p:spTree>
    <p:extLst>
      <p:ext uri="{BB962C8B-B14F-4D97-AF65-F5344CB8AC3E}">
        <p14:creationId xmlns:p14="http://schemas.microsoft.com/office/powerpoint/2010/main" val="1424821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6</a:t>
            </a:fld>
            <a:endParaRPr kumimoji="1" lang="ja-JP" altLang="en-US"/>
          </a:p>
        </p:txBody>
      </p:sp>
    </p:spTree>
    <p:extLst>
      <p:ext uri="{BB962C8B-B14F-4D97-AF65-F5344CB8AC3E}">
        <p14:creationId xmlns:p14="http://schemas.microsoft.com/office/powerpoint/2010/main" val="2110896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7</a:t>
            </a:fld>
            <a:endParaRPr kumimoji="1" lang="ja-JP" altLang="en-US"/>
          </a:p>
        </p:txBody>
      </p:sp>
    </p:spTree>
    <p:extLst>
      <p:ext uri="{BB962C8B-B14F-4D97-AF65-F5344CB8AC3E}">
        <p14:creationId xmlns:p14="http://schemas.microsoft.com/office/powerpoint/2010/main" val="1299405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9</a:t>
            </a:fld>
            <a:endParaRPr kumimoji="1" lang="ja-JP" altLang="en-US"/>
          </a:p>
        </p:txBody>
      </p:sp>
    </p:spTree>
    <p:extLst>
      <p:ext uri="{BB962C8B-B14F-4D97-AF65-F5344CB8AC3E}">
        <p14:creationId xmlns:p14="http://schemas.microsoft.com/office/powerpoint/2010/main" val="936447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aseline="0"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10</a:t>
            </a:fld>
            <a:endParaRPr kumimoji="1" lang="ja-JP" altLang="en-US"/>
          </a:p>
        </p:txBody>
      </p:sp>
    </p:spTree>
    <p:extLst>
      <p:ext uri="{BB962C8B-B14F-4D97-AF65-F5344CB8AC3E}">
        <p14:creationId xmlns:p14="http://schemas.microsoft.com/office/powerpoint/2010/main" val="2019823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aseline="0" dirty="0"/>
          </a:p>
        </p:txBody>
      </p:sp>
      <p:sp>
        <p:nvSpPr>
          <p:cNvPr id="4" name="スライド番号プレースホルダー 3"/>
          <p:cNvSpPr>
            <a:spLocks noGrp="1"/>
          </p:cNvSpPr>
          <p:nvPr>
            <p:ph type="sldNum" sz="quarter" idx="10"/>
          </p:nvPr>
        </p:nvSpPr>
        <p:spPr/>
        <p:txBody>
          <a:bodyPr/>
          <a:lstStyle/>
          <a:p>
            <a:fld id="{D600B69F-5903-4E44-A2C1-9C2A7034E133}" type="slidenum">
              <a:rPr kumimoji="1" lang="ja-JP" altLang="en-US" smtClean="0"/>
              <a:t>11</a:t>
            </a:fld>
            <a:endParaRPr kumimoji="1" lang="ja-JP" altLang="en-US"/>
          </a:p>
        </p:txBody>
      </p:sp>
    </p:spTree>
    <p:extLst>
      <p:ext uri="{BB962C8B-B14F-4D97-AF65-F5344CB8AC3E}">
        <p14:creationId xmlns:p14="http://schemas.microsoft.com/office/powerpoint/2010/main" val="1004619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92C2148-BD49-4B56-BFA6-7C3719065240}" type="datetimeFigureOut">
              <a:rPr kumimoji="1" lang="ja-JP" altLang="en-US" smtClean="0"/>
              <a:t>2022/9/28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546DF8-6D17-40FF-9709-2C68F80DD4B1}"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2C2148-BD49-4B56-BFA6-7C3719065240}" type="datetimeFigureOut">
              <a:rPr kumimoji="1" lang="ja-JP" altLang="en-US" smtClean="0"/>
              <a:t>2022/9/28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546DF8-6D17-40FF-9709-2C68F80DD4B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2C2148-BD49-4B56-BFA6-7C3719065240}" type="datetimeFigureOut">
              <a:rPr kumimoji="1" lang="ja-JP" altLang="en-US" smtClean="0"/>
              <a:t>2022/9/28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546DF8-6D17-40FF-9709-2C68F80DD4B1}"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92C2148-BD49-4B56-BFA6-7C3719065240}" type="datetimeFigureOut">
              <a:rPr kumimoji="1" lang="ja-JP" altLang="en-US" smtClean="0"/>
              <a:t>2022/9/28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546DF8-6D17-40FF-9709-2C68F80DD4B1}"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92C2148-BD49-4B56-BFA6-7C3719065240}" type="datetimeFigureOut">
              <a:rPr kumimoji="1" lang="ja-JP" altLang="en-US" smtClean="0"/>
              <a:t>2022/9/28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546DF8-6D17-40FF-9709-2C68F80DD4B1}"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92C2148-BD49-4B56-BFA6-7C3719065240}" type="datetimeFigureOut">
              <a:rPr kumimoji="1" lang="ja-JP" altLang="en-US" smtClean="0"/>
              <a:t>2022/9/28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546DF8-6D17-40FF-9709-2C68F80DD4B1}"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92C2148-BD49-4B56-BFA6-7C3719065240}" type="datetimeFigureOut">
              <a:rPr kumimoji="1" lang="ja-JP" altLang="en-US" smtClean="0"/>
              <a:t>2022/9/28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546DF8-6D17-40FF-9709-2C68F80DD4B1}"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92C2148-BD49-4B56-BFA6-7C3719065240}" type="datetimeFigureOut">
              <a:rPr kumimoji="1" lang="ja-JP" altLang="en-US" smtClean="0"/>
              <a:t>2022/9/28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546DF8-6D17-40FF-9709-2C68F80DD4B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2C2148-BD49-4B56-BFA6-7C3719065240}" type="datetimeFigureOut">
              <a:rPr kumimoji="1" lang="ja-JP" altLang="en-US" smtClean="0"/>
              <a:t>2022/9/28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546DF8-6D17-40FF-9709-2C68F80DD4B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2C2148-BD49-4B56-BFA6-7C3719065240}" type="datetimeFigureOut">
              <a:rPr kumimoji="1" lang="ja-JP" altLang="en-US" smtClean="0"/>
              <a:t>2022/9/28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546DF8-6D17-40FF-9709-2C68F80DD4B1}"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2C2148-BD49-4B56-BFA6-7C3719065240}" type="datetimeFigureOut">
              <a:rPr kumimoji="1" lang="ja-JP" altLang="en-US" smtClean="0"/>
              <a:t>2022/9/28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546DF8-6D17-40FF-9709-2C68F80DD4B1}"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a:t>マスター タイトルの書式設定</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92C2148-BD49-4B56-BFA6-7C3719065240}" type="datetimeFigureOut">
              <a:rPr kumimoji="1" lang="ja-JP" altLang="en-US" smtClean="0"/>
              <a:t>2022/9/28</a:t>
            </a:fld>
            <a:endParaRPr kumimoji="1" lang="ja-JP" alt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F546DF8-6D17-40FF-9709-2C68F80DD4B1}"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ites.google.com/tohoku.ac.jp/intcul-student-99info-board-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int-kkdk@grp.tohoku.ac.jp"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877563" y="2132856"/>
            <a:ext cx="7416824" cy="144655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4400" dirty="0"/>
              <a:t>New Student Orientation</a:t>
            </a:r>
          </a:p>
          <a:p>
            <a:pPr algn="ctr"/>
            <a:r>
              <a:rPr lang="en-US" altLang="ja-JP" sz="4400" dirty="0"/>
              <a:t>Fall, 2022</a:t>
            </a:r>
            <a:endParaRPr kumimoji="1" lang="ja-JP" altLang="en-US" sz="4400"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260648"/>
            <a:ext cx="1140935" cy="175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260648"/>
            <a:ext cx="1965490" cy="1606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sp>
        <p:nvSpPr>
          <p:cNvPr id="2" name="テキスト ボックス 1">
            <a:extLst>
              <a:ext uri="{FF2B5EF4-FFF2-40B4-BE49-F238E27FC236}">
                <a16:creationId xmlns:a16="http://schemas.microsoft.com/office/drawing/2014/main" id="{ED7B0E21-CA84-4979-9E90-F9043AF4408F}"/>
              </a:ext>
            </a:extLst>
          </p:cNvPr>
          <p:cNvSpPr txBox="1"/>
          <p:nvPr/>
        </p:nvSpPr>
        <p:spPr>
          <a:xfrm>
            <a:off x="1331640" y="4149080"/>
            <a:ext cx="6735305" cy="1908215"/>
          </a:xfrm>
          <a:prstGeom prst="rect">
            <a:avLst/>
          </a:prstGeom>
          <a:noFill/>
        </p:spPr>
        <p:txBody>
          <a:bodyPr wrap="none" rtlCol="0">
            <a:spAutoFit/>
          </a:bodyPr>
          <a:lstStyle/>
          <a:p>
            <a:pPr algn="ctr"/>
            <a:r>
              <a:rPr lang="en-US" altLang="ja-JP" sz="2000" b="1" dirty="0"/>
              <a:t>International Graduate Program in Language Sciences </a:t>
            </a:r>
          </a:p>
          <a:p>
            <a:pPr algn="ctr"/>
            <a:endParaRPr kumimoji="1" lang="en-US" altLang="ja-JP" sz="2000" b="1" dirty="0"/>
          </a:p>
          <a:p>
            <a:pPr algn="ctr"/>
            <a:r>
              <a:rPr kumimoji="1" lang="en-US" altLang="ja-JP" sz="2000" b="1" dirty="0"/>
              <a:t>Graduate School of International Cultural Studies </a:t>
            </a:r>
          </a:p>
          <a:p>
            <a:pPr algn="ctr"/>
            <a:endParaRPr kumimoji="1" lang="en-US" altLang="ja-JP" sz="2000" b="1" dirty="0"/>
          </a:p>
          <a:p>
            <a:pPr algn="ctr"/>
            <a:r>
              <a:rPr kumimoji="1" lang="en-US" altLang="ja-JP" sz="2000" b="1" dirty="0"/>
              <a:t>Tohoku University </a:t>
            </a:r>
            <a:endParaRPr kumimoji="1" lang="ja-JP" altLang="en-US" sz="2000" b="1" dirty="0"/>
          </a:p>
          <a:p>
            <a:endParaRPr kumimoji="1" lang="ja-JP" altLang="en-US" dirty="0"/>
          </a:p>
        </p:txBody>
      </p:sp>
    </p:spTree>
    <p:extLst>
      <p:ext uri="{BB962C8B-B14F-4D97-AF65-F5344CB8AC3E}">
        <p14:creationId xmlns:p14="http://schemas.microsoft.com/office/powerpoint/2010/main" val="3304708784"/>
      </p:ext>
    </p:extLst>
  </p:cSld>
  <p:clrMapOvr>
    <a:masterClrMapping/>
  </p:clrMapOvr>
  <mc:AlternateContent xmlns:mc="http://schemas.openxmlformats.org/markup-compatibility/2006" xmlns:p14="http://schemas.microsoft.com/office/powerpoint/2010/main">
    <mc:Choice Requires="p14">
      <p:transition spd="slow" p14:dur="2000" advTm="50815"/>
    </mc:Choice>
    <mc:Fallback xmlns="">
      <p:transition spd="slow" advTm="5081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473324" y="1484784"/>
            <a:ext cx="8496944" cy="4968552"/>
          </a:xfrm>
        </p:spPr>
        <p:txBody>
          <a:bodyPr>
            <a:normAutofit/>
          </a:bodyPr>
          <a:lstStyle/>
          <a:p>
            <a:pPr marL="45720" indent="0">
              <a:buNone/>
            </a:pPr>
            <a:r>
              <a:rPr lang="en-US" altLang="ja-JP" sz="2600" dirty="0"/>
              <a:t>Extra procedures during the pandemic:</a:t>
            </a:r>
          </a:p>
          <a:p>
            <a:pPr>
              <a:buFont typeface="Wingdings" panose="05000000000000000000" pitchFamily="2" charset="2"/>
              <a:buChar char="p"/>
            </a:pPr>
            <a:r>
              <a:rPr lang="ja-JP" altLang="en-US" sz="2600" dirty="0"/>
              <a:t> </a:t>
            </a:r>
            <a:r>
              <a:rPr lang="en-US" altLang="ja-JP" sz="2600" dirty="0"/>
              <a:t>Send an email to the instructor of each class you wish to take at least 2 days before the class starts</a:t>
            </a:r>
          </a:p>
          <a:p>
            <a:pPr>
              <a:buFont typeface="Wingdings" panose="05000000000000000000" pitchFamily="2" charset="2"/>
              <a:buChar char="p"/>
            </a:pPr>
            <a:r>
              <a:rPr lang="en-US" altLang="ja-JP" sz="2600" dirty="0"/>
              <a:t> The instructor will notify you of how the class will be conducted (live or online) and how to join </a:t>
            </a:r>
          </a:p>
          <a:p>
            <a:pPr>
              <a:buFont typeface="Wingdings" panose="05000000000000000000" pitchFamily="2" charset="2"/>
              <a:buChar char="p"/>
            </a:pPr>
            <a:r>
              <a:rPr lang="en-US" altLang="ja-JP" sz="2600" dirty="0"/>
              <a:t> Email addresses of the instructors and the timetable for the Fall semester can be found on the department website.</a:t>
            </a:r>
          </a:p>
        </p:txBody>
      </p:sp>
    </p:spTree>
    <p:extLst>
      <p:ext uri="{BB962C8B-B14F-4D97-AF65-F5344CB8AC3E}">
        <p14:creationId xmlns:p14="http://schemas.microsoft.com/office/powerpoint/2010/main" val="1302856468"/>
      </p:ext>
    </p:extLst>
  </p:cSld>
  <p:clrMapOvr>
    <a:masterClrMapping/>
  </p:clrMapOvr>
  <mc:AlternateContent xmlns:mc="http://schemas.openxmlformats.org/markup-compatibility/2006" xmlns:p14="http://schemas.microsoft.com/office/powerpoint/2010/main">
    <mc:Choice Requires="p14">
      <p:transition spd="slow" p14:dur="2000" advTm="92530"/>
    </mc:Choice>
    <mc:Fallback xmlns="">
      <p:transition spd="slow" advTm="9253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473324" y="1484784"/>
            <a:ext cx="8496944" cy="4968552"/>
          </a:xfrm>
        </p:spPr>
        <p:txBody>
          <a:bodyPr>
            <a:normAutofit/>
          </a:bodyPr>
          <a:lstStyle/>
          <a:p>
            <a:pPr marL="45720" indent="0">
              <a:buNone/>
            </a:pPr>
            <a:r>
              <a:rPr lang="en-US" altLang="ja-JP" sz="2600" dirty="0"/>
              <a:t>Research Ethics course:</a:t>
            </a:r>
          </a:p>
          <a:p>
            <a:pPr>
              <a:buFont typeface="Wingdings" panose="05000000000000000000" pitchFamily="2" charset="2"/>
              <a:buChar char="p"/>
            </a:pPr>
            <a:r>
              <a:rPr lang="ja-JP" altLang="en-US" sz="2600" dirty="0"/>
              <a:t> </a:t>
            </a:r>
            <a:r>
              <a:rPr lang="en-US" altLang="ja-JP" sz="2600" dirty="0"/>
              <a:t>Ethics for Academic Research is a compulsory course that is held year in the Fall semester</a:t>
            </a:r>
          </a:p>
          <a:p>
            <a:pPr>
              <a:buFont typeface="Wingdings" panose="05000000000000000000" pitchFamily="2" charset="2"/>
              <a:buChar char="p"/>
            </a:pPr>
            <a:r>
              <a:rPr lang="en-US" altLang="ja-JP" sz="2600" dirty="0"/>
              <a:t> It is an intensive lecture that will be held over the course of a week</a:t>
            </a:r>
          </a:p>
          <a:p>
            <a:pPr>
              <a:buFont typeface="Wingdings" panose="05000000000000000000" pitchFamily="2" charset="2"/>
              <a:buChar char="p"/>
            </a:pPr>
            <a:r>
              <a:rPr lang="en-US" altLang="ja-JP" sz="2600" dirty="0"/>
              <a:t> We highly recommend that you take this course during the first year of the Master’s program </a:t>
            </a:r>
          </a:p>
          <a:p>
            <a:pPr>
              <a:buFont typeface="Wingdings" panose="05000000000000000000" pitchFamily="2" charset="2"/>
              <a:buChar char="p"/>
            </a:pPr>
            <a:r>
              <a:rPr lang="en-US" altLang="ja-JP" sz="2600" dirty="0"/>
              <a:t> The Academic Affairs Office will inform you of the registration process in November</a:t>
            </a:r>
          </a:p>
        </p:txBody>
      </p:sp>
    </p:spTree>
    <p:extLst>
      <p:ext uri="{BB962C8B-B14F-4D97-AF65-F5344CB8AC3E}">
        <p14:creationId xmlns:p14="http://schemas.microsoft.com/office/powerpoint/2010/main" val="4144324504"/>
      </p:ext>
    </p:extLst>
  </p:cSld>
  <p:clrMapOvr>
    <a:masterClrMapping/>
  </p:clrMapOvr>
  <mc:AlternateContent xmlns:mc="http://schemas.openxmlformats.org/markup-compatibility/2006" xmlns:p14="http://schemas.microsoft.com/office/powerpoint/2010/main">
    <mc:Choice Requires="p14">
      <p:transition spd="slow" p14:dur="2000" advTm="92530"/>
    </mc:Choice>
    <mc:Fallback xmlns="">
      <p:transition spd="slow" advTm="9253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115616" y="1986955"/>
            <a:ext cx="6624736" cy="2913618"/>
          </a:xfrm>
          <a:prstGeom prst="rect">
            <a:avLst/>
          </a:prstGeom>
          <a:noFill/>
        </p:spPr>
        <p:txBody>
          <a:bodyPr wrap="square" rtlCol="0">
            <a:spAutoFit/>
          </a:bodyPr>
          <a:lstStyle/>
          <a:p>
            <a:pPr>
              <a:spcBef>
                <a:spcPts val="1500"/>
              </a:spcBef>
            </a:pPr>
            <a:r>
              <a:rPr lang="en-US" altLang="ja-JP" sz="2800" dirty="0">
                <a:latin typeface="Helvetica Neue" charset="0"/>
                <a:ea typeface="ＭＳ Ｐゴシック" charset="-128"/>
                <a:sym typeface="Helvetica Neue" charset="0"/>
              </a:rPr>
              <a:t>Requirements for PhD Program:</a:t>
            </a:r>
          </a:p>
          <a:p>
            <a:pPr marL="457200" indent="-457200">
              <a:spcBef>
                <a:spcPts val="1000"/>
              </a:spcBef>
              <a:buFont typeface="Wingdings" panose="05000000000000000000" pitchFamily="2" charset="2"/>
              <a:buChar char="Ø"/>
            </a:pPr>
            <a:r>
              <a:rPr lang="en-US" altLang="ja-JP" sz="2800" dirty="0">
                <a:latin typeface="Helvetica Neue" charset="0"/>
                <a:ea typeface="ＭＳ Ｐゴシック" charset="-128"/>
                <a:sym typeface="Helvetica Neue" charset="0"/>
              </a:rPr>
              <a:t>Earn </a:t>
            </a:r>
            <a:r>
              <a:rPr lang="en-US" altLang="ja-JP" sz="2800" b="1" dirty="0">
                <a:latin typeface="Helvetica Neue" charset="0"/>
                <a:ea typeface="ＭＳ Ｐゴシック" charset="-128"/>
                <a:sym typeface="Helvetica Neue" charset="0"/>
              </a:rPr>
              <a:t>12</a:t>
            </a:r>
            <a:r>
              <a:rPr lang="en-US" altLang="ja-JP" sz="2800" dirty="0">
                <a:latin typeface="Helvetica Neue" charset="0"/>
                <a:ea typeface="ＭＳ Ｐゴシック" charset="-128"/>
                <a:sym typeface="Helvetica Neue" charset="0"/>
              </a:rPr>
              <a:t> credits (complete </a:t>
            </a:r>
            <a:r>
              <a:rPr lang="en-US" altLang="ja-JP" sz="2800" b="1" dirty="0">
                <a:latin typeface="Helvetica Neue" charset="0"/>
                <a:ea typeface="ＭＳ Ｐゴシック" charset="-128"/>
                <a:sym typeface="Helvetica Neue" charset="0"/>
              </a:rPr>
              <a:t>6</a:t>
            </a:r>
            <a:r>
              <a:rPr lang="en-US" altLang="ja-JP" sz="2800" dirty="0">
                <a:latin typeface="Helvetica Neue" charset="0"/>
                <a:ea typeface="ＭＳ Ｐゴシック" charset="-128"/>
                <a:sym typeface="Helvetica Neue" charset="0"/>
              </a:rPr>
              <a:t> courses)</a:t>
            </a:r>
          </a:p>
          <a:p>
            <a:pPr marL="285750" indent="-285750">
              <a:spcBef>
                <a:spcPts val="1000"/>
              </a:spcBef>
              <a:buFont typeface="Arial" panose="020B0604020202020204" pitchFamily="34" charset="0"/>
              <a:buChar char="•"/>
            </a:pPr>
            <a:r>
              <a:rPr lang="en-US" altLang="ja-JP" sz="2400" dirty="0">
                <a:latin typeface="Helvetica Neue" charset="0"/>
                <a:ea typeface="ＭＳ Ｐゴシック" charset="-128"/>
                <a:sym typeface="Helvetica Neue" charset="0"/>
              </a:rPr>
              <a:t>Advanced Seminar A/B : 8 credits </a:t>
            </a:r>
          </a:p>
          <a:p>
            <a:pPr marL="285750" indent="-285750">
              <a:spcBef>
                <a:spcPts val="1000"/>
              </a:spcBef>
              <a:buFont typeface="Arial" panose="020B0604020202020204" pitchFamily="34" charset="0"/>
              <a:buChar char="•"/>
            </a:pPr>
            <a:r>
              <a:rPr lang="en-US" altLang="ja-JP" sz="2400" dirty="0">
                <a:latin typeface="Helvetica Neue" charset="0"/>
                <a:ea typeface="ＭＳ Ｐゴシック" charset="-128"/>
                <a:sym typeface="Helvetica Neue" charset="0"/>
              </a:rPr>
              <a:t>Advanced Lecture A/B </a:t>
            </a:r>
            <a:r>
              <a:rPr lang="en-US" altLang="ja-JP" sz="2400">
                <a:latin typeface="Helvetica Neue" charset="0"/>
                <a:ea typeface="ＭＳ Ｐゴシック" charset="-128"/>
                <a:sym typeface="Helvetica Neue" charset="0"/>
              </a:rPr>
              <a:t>: 4 </a:t>
            </a:r>
            <a:r>
              <a:rPr lang="en-US" altLang="ja-JP" sz="2400" dirty="0">
                <a:latin typeface="Helvetica Neue" charset="0"/>
                <a:ea typeface="ＭＳ Ｐゴシック" charset="-128"/>
                <a:sym typeface="Helvetica Neue" charset="0"/>
              </a:rPr>
              <a:t>credits</a:t>
            </a:r>
          </a:p>
          <a:p>
            <a:pPr marL="457200" indent="-457200">
              <a:spcBef>
                <a:spcPts val="1000"/>
              </a:spcBef>
              <a:buFont typeface="Wingdings" panose="05000000000000000000" pitchFamily="2" charset="2"/>
              <a:buChar char="Ø"/>
            </a:pPr>
            <a:r>
              <a:rPr lang="en-US" altLang="ja-JP" sz="2800" dirty="0">
                <a:latin typeface="Helvetica Neue" charset="0"/>
                <a:ea typeface="ＭＳ Ｐゴシック" charset="-128"/>
                <a:sym typeface="Helvetica Neue" charset="0"/>
              </a:rPr>
              <a:t>Write and submit a PhD dissertation</a:t>
            </a:r>
          </a:p>
          <a:p>
            <a:endParaRPr kumimoji="1" lang="ja-JP" altLang="en-US" dirty="0"/>
          </a:p>
        </p:txBody>
      </p:sp>
      <p:sp>
        <p:nvSpPr>
          <p:cNvPr id="7" name="タイトル 1"/>
          <p:cNvSpPr>
            <a:spLocks noGrp="1"/>
          </p:cNvSpPr>
          <p:nvPr>
            <p:ph type="title"/>
          </p:nvPr>
        </p:nvSpPr>
        <p:spPr>
          <a:xfrm>
            <a:off x="179512" y="836712"/>
            <a:ext cx="8546008" cy="1368152"/>
          </a:xfrm>
        </p:spPr>
        <p:txBody>
          <a:bodyPr/>
          <a:lstStyle/>
          <a:p>
            <a:pPr marL="731520" indent="-685800" algn="l">
              <a:buFont typeface="Wingdings" panose="05000000000000000000" pitchFamily="2" charset="2"/>
              <a:buChar char="Ø"/>
            </a:pPr>
            <a:r>
              <a:rPr lang="en-US" altLang="ja-JP" sz="4800" u="sng" dirty="0">
                <a:effectLst/>
              </a:rPr>
              <a:t>PhD Students</a:t>
            </a:r>
            <a:endParaRPr lang="ja-JP" altLang="en-US" sz="4800" u="sng" dirty="0">
              <a:effectLst/>
            </a:endParaRPr>
          </a:p>
        </p:txBody>
      </p:sp>
      <p:sp>
        <p:nvSpPr>
          <p:cNvPr id="9" name="テキスト ボックス 8"/>
          <p:cNvSpPr txBox="1"/>
          <p:nvPr/>
        </p:nvSpPr>
        <p:spPr>
          <a:xfrm>
            <a:off x="1115616" y="5445224"/>
            <a:ext cx="7488832" cy="707886"/>
          </a:xfrm>
          <a:prstGeom prst="rect">
            <a:avLst/>
          </a:prstGeom>
          <a:noFill/>
        </p:spPr>
        <p:txBody>
          <a:bodyPr wrap="square" rtlCol="0">
            <a:spAutoFit/>
          </a:bodyPr>
          <a:lstStyle/>
          <a:p>
            <a:r>
              <a:rPr kumimoji="1" lang="en-US" altLang="ja-JP" sz="2000" b="1" dirty="0"/>
              <a:t>*Important: </a:t>
            </a:r>
            <a:r>
              <a:rPr kumimoji="1" lang="en-US" altLang="ja-JP" sz="2000" dirty="0"/>
              <a:t>In order for your dissertation to be accepted, you must h</a:t>
            </a:r>
            <a:r>
              <a:rPr lang="en-US" altLang="ja-JP" sz="2000" dirty="0"/>
              <a:t>ave published at least </a:t>
            </a:r>
            <a:r>
              <a:rPr lang="en-US" altLang="ja-JP" sz="2000" b="1" dirty="0"/>
              <a:t>two</a:t>
            </a:r>
            <a:r>
              <a:rPr kumimoji="1" lang="en-US" altLang="ja-JP" sz="2000" dirty="0"/>
              <a:t> papers in an academic journal</a:t>
            </a:r>
          </a:p>
        </p:txBody>
      </p:sp>
    </p:spTree>
    <p:extLst>
      <p:ext uri="{BB962C8B-B14F-4D97-AF65-F5344CB8AC3E}">
        <p14:creationId xmlns:p14="http://schemas.microsoft.com/office/powerpoint/2010/main" val="3942860661"/>
      </p:ext>
    </p:extLst>
  </p:cSld>
  <p:clrMapOvr>
    <a:masterClrMapping/>
  </p:clrMapOvr>
  <mc:AlternateContent xmlns:mc="http://schemas.openxmlformats.org/markup-compatibility/2006" xmlns:p14="http://schemas.microsoft.com/office/powerpoint/2010/main">
    <mc:Choice Requires="p14">
      <p:transition spd="slow" p14:dur="2000" advTm="86275"/>
    </mc:Choice>
    <mc:Fallback xmlns="">
      <p:transition spd="slow" advTm="86275"/>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a:spLocks noGrp="1"/>
          </p:cNvSpPr>
          <p:nvPr>
            <p:ph type="title"/>
          </p:nvPr>
        </p:nvSpPr>
        <p:spPr>
          <a:xfrm>
            <a:off x="251520" y="643438"/>
            <a:ext cx="6512511" cy="1143000"/>
          </a:xfrm>
        </p:spPr>
        <p:txBody>
          <a:bodyPr/>
          <a:lstStyle/>
          <a:p>
            <a:pPr>
              <a:buFont typeface="Wingdings" panose="05000000000000000000" pitchFamily="2" charset="2"/>
              <a:buChar char="Ø"/>
            </a:pPr>
            <a:r>
              <a:rPr kumimoji="1" lang="en-US" altLang="ja-JP" dirty="0">
                <a:effectLst/>
              </a:rPr>
              <a:t> Course Registration</a:t>
            </a:r>
            <a:endParaRPr kumimoji="1" lang="ja-JP" altLang="en-US" dirty="0">
              <a:effectLst/>
            </a:endParaRPr>
          </a:p>
        </p:txBody>
      </p:sp>
      <p:sp>
        <p:nvSpPr>
          <p:cNvPr id="9" name="コンテンツ プレースホルダー 2"/>
          <p:cNvSpPr>
            <a:spLocks noGrp="1"/>
          </p:cNvSpPr>
          <p:nvPr>
            <p:ph sz="quarter" idx="13"/>
          </p:nvPr>
        </p:nvSpPr>
        <p:spPr>
          <a:xfrm>
            <a:off x="473324" y="1484784"/>
            <a:ext cx="8496944" cy="4896544"/>
          </a:xfrm>
        </p:spPr>
        <p:txBody>
          <a:bodyPr>
            <a:normAutofit/>
          </a:bodyPr>
          <a:lstStyle/>
          <a:p>
            <a:pPr marL="45720" indent="0">
              <a:buNone/>
            </a:pPr>
            <a:r>
              <a:rPr kumimoji="1" lang="en-US" altLang="ja-JP" sz="2600" dirty="0"/>
              <a:t>Course registration procedures</a:t>
            </a:r>
            <a:r>
              <a:rPr lang="en-US" altLang="ja-JP" sz="2600" dirty="0"/>
              <a:t>:</a:t>
            </a:r>
          </a:p>
          <a:p>
            <a:pPr>
              <a:buFont typeface="Wingdings" panose="05000000000000000000" pitchFamily="2" charset="2"/>
              <a:buChar char="p"/>
            </a:pPr>
            <a:r>
              <a:rPr kumimoji="1" lang="en-US" altLang="ja-JP" sz="2600" dirty="0"/>
              <a:t> </a:t>
            </a:r>
            <a:r>
              <a:rPr lang="en-US" altLang="ja-JP" sz="2600" dirty="0"/>
              <a:t>Register for your courses online using the Student Affairs Information System</a:t>
            </a:r>
          </a:p>
          <a:p>
            <a:pPr>
              <a:buFont typeface="Wingdings" panose="05000000000000000000" pitchFamily="2" charset="2"/>
              <a:buChar char="p"/>
            </a:pPr>
            <a:r>
              <a:rPr lang="en-US" altLang="ja-JP" sz="2600" dirty="0"/>
              <a:t> Submit the Class Registration Form by email to the Student Affairs Office</a:t>
            </a:r>
          </a:p>
          <a:p>
            <a:pPr>
              <a:buFont typeface="Wingdings" panose="05000000000000000000" pitchFamily="2" charset="2"/>
              <a:buChar char="p"/>
            </a:pPr>
            <a:r>
              <a:rPr lang="en-US" altLang="ja-JP" sz="2600" dirty="0"/>
              <a:t> Registration must be completed between </a:t>
            </a:r>
            <a:r>
              <a:rPr lang="en-US" altLang="ja-JP" sz="2600" dirty="0">
                <a:solidFill>
                  <a:srgbClr val="FF0000"/>
                </a:solidFill>
              </a:rPr>
              <a:t>Monday, October 3rd and Monday, October 14th</a:t>
            </a:r>
          </a:p>
          <a:p>
            <a:pPr>
              <a:buFont typeface="Wingdings" panose="05000000000000000000" pitchFamily="2" charset="2"/>
              <a:buChar char="p"/>
            </a:pPr>
            <a:r>
              <a:rPr lang="en-US" altLang="ja-JP" sz="2600" dirty="0">
                <a:solidFill>
                  <a:srgbClr val="FF0000"/>
                </a:solidFill>
              </a:rPr>
              <a:t> </a:t>
            </a:r>
            <a:r>
              <a:rPr lang="en-US" altLang="ja-JP" sz="2600" dirty="0"/>
              <a:t>Please check the Student Handbook for further information</a:t>
            </a:r>
          </a:p>
        </p:txBody>
      </p:sp>
    </p:spTree>
    <p:extLst>
      <p:ext uri="{BB962C8B-B14F-4D97-AF65-F5344CB8AC3E}">
        <p14:creationId xmlns:p14="http://schemas.microsoft.com/office/powerpoint/2010/main" val="1559627337"/>
      </p:ext>
    </p:extLst>
  </p:cSld>
  <p:clrMapOvr>
    <a:masterClrMapping/>
  </p:clrMapOvr>
  <mc:AlternateContent xmlns:mc="http://schemas.openxmlformats.org/markup-compatibility/2006" xmlns:p14="http://schemas.microsoft.com/office/powerpoint/2010/main">
    <mc:Choice Requires="p14">
      <p:transition spd="slow" p14:dur="2000" advTm="12152"/>
    </mc:Choice>
    <mc:Fallback xmlns="">
      <p:transition spd="slow" advTm="12152"/>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1691680" y="2636912"/>
            <a:ext cx="6512511" cy="1143000"/>
          </a:xfrm>
          <a:effectLst/>
        </p:spPr>
        <p:txBody>
          <a:bodyPr/>
          <a:lstStyle/>
          <a:p>
            <a:pPr marL="0" indent="0" algn="l">
              <a:buNone/>
            </a:pPr>
            <a:r>
              <a:rPr lang="en-US" altLang="ja-JP" sz="4800" dirty="0">
                <a:effectLst/>
                <a:latin typeface="Helvetica Neue" charset="0"/>
                <a:ea typeface="ＭＳ Ｐゴシック" charset="-128"/>
                <a:sym typeface="Helvetica Neue" charset="0"/>
              </a:rPr>
              <a:t>(2) Schedule</a:t>
            </a:r>
            <a:br>
              <a:rPr lang="en-US" altLang="ja-JP" sz="4800" dirty="0">
                <a:effectLst/>
                <a:latin typeface="Helvetica Neue" charset="0"/>
                <a:ea typeface="ＭＳ Ｐゴシック" charset="-128"/>
                <a:sym typeface="Helvetica Neue" charset="0"/>
              </a:rPr>
            </a:br>
            <a:br>
              <a:rPr lang="en-US" altLang="ja-JP" sz="4800" dirty="0">
                <a:latin typeface="Helvetica Neue" charset="0"/>
                <a:ea typeface="ＭＳ Ｐゴシック" charset="-128"/>
                <a:sym typeface="Helvetica Neue" charset="0"/>
              </a:rPr>
            </a:br>
            <a:endParaRPr kumimoji="1" lang="ja-JP" altLang="en-US" dirty="0"/>
          </a:p>
        </p:txBody>
      </p:sp>
    </p:spTree>
    <p:extLst>
      <p:ext uri="{BB962C8B-B14F-4D97-AF65-F5344CB8AC3E}">
        <p14:creationId xmlns:p14="http://schemas.microsoft.com/office/powerpoint/2010/main" val="2517849078"/>
      </p:ext>
    </p:extLst>
  </p:cSld>
  <p:clrMapOvr>
    <a:masterClrMapping/>
  </p:clrMapOvr>
  <mc:AlternateContent xmlns:mc="http://schemas.openxmlformats.org/markup-compatibility/2006" xmlns:p14="http://schemas.microsoft.com/office/powerpoint/2010/main">
    <mc:Choice Requires="p14">
      <p:transition spd="slow" p14:dur="2000" advTm="10761"/>
    </mc:Choice>
    <mc:Fallback xmlns="">
      <p:transition spd="slow" advTm="1076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26728"/>
            <a:ext cx="8496944" cy="1224136"/>
          </a:xfrm>
        </p:spPr>
        <p:txBody>
          <a:bodyPr/>
          <a:lstStyle/>
          <a:p>
            <a:pPr algn="l">
              <a:buFont typeface="Wingdings" panose="05000000000000000000" pitchFamily="2" charset="2"/>
              <a:buChar char="Ø"/>
            </a:pPr>
            <a:r>
              <a:rPr lang="en-US" altLang="ja-JP" sz="3000" dirty="0">
                <a:effectLst/>
                <a:latin typeface="Helvetica Neue" charset="0"/>
                <a:ea typeface="ＭＳ Ｐゴシック" charset="-128"/>
                <a:sym typeface="Helvetica Neue" charset="0"/>
              </a:rPr>
              <a:t> Major deadlines for Master’s program</a:t>
            </a:r>
            <a:endParaRPr kumimoji="1" lang="ja-JP" altLang="en-US" sz="3000" dirty="0">
              <a:effectLst/>
            </a:endParaRPr>
          </a:p>
        </p:txBody>
      </p:sp>
      <p:sp>
        <p:nvSpPr>
          <p:cNvPr id="3" name="コンテンツ プレースホルダー 2"/>
          <p:cNvSpPr>
            <a:spLocks noGrp="1"/>
          </p:cNvSpPr>
          <p:nvPr>
            <p:ph sz="quarter" idx="13"/>
          </p:nvPr>
        </p:nvSpPr>
        <p:spPr>
          <a:xfrm>
            <a:off x="467544" y="1196752"/>
            <a:ext cx="8548965" cy="4896544"/>
          </a:xfrm>
        </p:spPr>
        <p:txBody>
          <a:bodyPr>
            <a:normAutofit lnSpcReduction="10000"/>
          </a:bodyPr>
          <a:lstStyle/>
          <a:p>
            <a:pPr>
              <a:buFont typeface="Wingdings" panose="05000000000000000000" pitchFamily="2" charset="2"/>
              <a:buChar char="p"/>
            </a:pPr>
            <a:r>
              <a:rPr kumimoji="1" lang="en-US" altLang="ja-JP" b="1" dirty="0"/>
              <a:t> </a:t>
            </a:r>
            <a:r>
              <a:rPr kumimoji="1" lang="en-US" altLang="ja-JP" b="1" u="sng" dirty="0"/>
              <a:t>1st semester </a:t>
            </a:r>
          </a:p>
          <a:p>
            <a:pPr>
              <a:buFont typeface="Wingdings" panose="05000000000000000000" pitchFamily="2" charset="2"/>
              <a:buChar char="ü"/>
            </a:pPr>
            <a:r>
              <a:rPr kumimoji="1" lang="en-US" altLang="ja-JP" dirty="0"/>
              <a:t>Submit </a:t>
            </a:r>
            <a:r>
              <a:rPr lang="en-US" altLang="ja-JP" dirty="0"/>
              <a:t>Research Title</a:t>
            </a:r>
            <a:r>
              <a:rPr kumimoji="1" lang="en-US" altLang="ja-JP" dirty="0"/>
              <a:t> form </a:t>
            </a:r>
            <a:r>
              <a:rPr lang="en-US" altLang="ja-JP" dirty="0"/>
              <a:t>(</a:t>
            </a:r>
            <a:r>
              <a:rPr kumimoji="1" lang="en-US" altLang="ja-JP" dirty="0"/>
              <a:t>mid December)</a:t>
            </a:r>
          </a:p>
          <a:p>
            <a:pPr>
              <a:buFont typeface="Wingdings" panose="05000000000000000000" pitchFamily="2" charset="2"/>
              <a:buChar char="ü"/>
            </a:pPr>
            <a:r>
              <a:rPr lang="en-US" altLang="ja-JP" dirty="0"/>
              <a:t>Give presentation about Research theme (late January)</a:t>
            </a:r>
          </a:p>
          <a:p>
            <a:pPr marL="45720" indent="0">
              <a:buNone/>
            </a:pPr>
            <a:endParaRPr kumimoji="1" lang="en-US" altLang="ja-JP" dirty="0"/>
          </a:p>
          <a:p>
            <a:pPr>
              <a:buFont typeface="Wingdings" panose="05000000000000000000" pitchFamily="2" charset="2"/>
              <a:buChar char="p"/>
            </a:pPr>
            <a:r>
              <a:rPr lang="en-US" altLang="ja-JP" b="1" dirty="0"/>
              <a:t> </a:t>
            </a:r>
            <a:r>
              <a:rPr lang="en-US" altLang="ja-JP" b="1" u="sng" dirty="0"/>
              <a:t>3rd semester</a:t>
            </a:r>
          </a:p>
          <a:p>
            <a:pPr>
              <a:buFont typeface="Wingdings" panose="05000000000000000000" pitchFamily="2" charset="2"/>
              <a:buChar char="ü"/>
            </a:pPr>
            <a:r>
              <a:rPr kumimoji="1" lang="en-US" altLang="ja-JP" dirty="0"/>
              <a:t>Give presentation about plan for Master’s thesis</a:t>
            </a:r>
          </a:p>
          <a:p>
            <a:pPr>
              <a:buFont typeface="Wingdings" panose="05000000000000000000" pitchFamily="2" charset="2"/>
              <a:buChar char="ü"/>
            </a:pPr>
            <a:endParaRPr lang="en-US" altLang="ja-JP" dirty="0"/>
          </a:p>
          <a:p>
            <a:pPr>
              <a:buFont typeface="Wingdings" panose="05000000000000000000" pitchFamily="2" charset="2"/>
              <a:buChar char="p"/>
            </a:pPr>
            <a:r>
              <a:rPr kumimoji="1" lang="en-US" altLang="ja-JP" b="1" dirty="0"/>
              <a:t> </a:t>
            </a:r>
            <a:r>
              <a:rPr kumimoji="1" lang="en-US" altLang="ja-JP" b="1" u="sng" dirty="0"/>
              <a:t>4th semester</a:t>
            </a:r>
          </a:p>
          <a:p>
            <a:pPr>
              <a:buFont typeface="Wingdings" panose="05000000000000000000" pitchFamily="2" charset="2"/>
              <a:buChar char="ü"/>
            </a:pPr>
            <a:r>
              <a:rPr lang="en-US" altLang="ja-JP" dirty="0"/>
              <a:t>Submit the Master’s thesis along with the Master’s Thesis Title Registration form </a:t>
            </a:r>
          </a:p>
          <a:p>
            <a:pPr>
              <a:buFont typeface="Wingdings" panose="05000000000000000000" pitchFamily="2" charset="2"/>
              <a:buChar char="ü"/>
            </a:pPr>
            <a:r>
              <a:rPr lang="en-US" altLang="ja-JP" dirty="0"/>
              <a:t>Give presentation about Master’s thesis</a:t>
            </a:r>
          </a:p>
          <a:p>
            <a:pPr>
              <a:buFont typeface="Wingdings" panose="05000000000000000000" pitchFamily="2" charset="2"/>
              <a:buChar char="ü"/>
            </a:pPr>
            <a:r>
              <a:rPr lang="en-US" altLang="ja-JP" dirty="0"/>
              <a:t>Take Master’s thesis oral examination </a:t>
            </a:r>
            <a:r>
              <a:rPr kumimoji="1" lang="en-US" altLang="ja-JP" dirty="0"/>
              <a:t>(</a:t>
            </a:r>
            <a:r>
              <a:rPr lang="en-US" altLang="ja-JP" dirty="0"/>
              <a:t>Thesis d</a:t>
            </a:r>
            <a:r>
              <a:rPr kumimoji="1" lang="en-US" altLang="ja-JP" dirty="0"/>
              <a:t>efense)</a:t>
            </a:r>
            <a:endParaRPr kumimoji="1" lang="ja-JP" altLang="en-US" dirty="0"/>
          </a:p>
        </p:txBody>
      </p:sp>
    </p:spTree>
    <p:extLst>
      <p:ext uri="{BB962C8B-B14F-4D97-AF65-F5344CB8AC3E}">
        <p14:creationId xmlns:p14="http://schemas.microsoft.com/office/powerpoint/2010/main" val="1852783094"/>
      </p:ext>
    </p:extLst>
  </p:cSld>
  <p:clrMapOvr>
    <a:masterClrMapping/>
  </p:clrMapOvr>
  <mc:AlternateContent xmlns:mc="http://schemas.openxmlformats.org/markup-compatibility/2006" xmlns:p14="http://schemas.microsoft.com/office/powerpoint/2010/main">
    <mc:Choice Requires="p14">
      <p:transition spd="slow" p14:dur="2000" advTm="75525"/>
    </mc:Choice>
    <mc:Fallback xmlns="">
      <p:transition spd="slow" advTm="7552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26728"/>
            <a:ext cx="8496944" cy="1224136"/>
          </a:xfrm>
        </p:spPr>
        <p:txBody>
          <a:bodyPr/>
          <a:lstStyle/>
          <a:p>
            <a:pPr algn="l">
              <a:buFont typeface="Wingdings" panose="05000000000000000000" pitchFamily="2" charset="2"/>
              <a:buChar char="Ø"/>
            </a:pPr>
            <a:r>
              <a:rPr lang="en-US" altLang="ja-JP" sz="3000" dirty="0">
                <a:effectLst/>
                <a:latin typeface="Helvetica Neue" charset="0"/>
                <a:ea typeface="ＭＳ Ｐゴシック" charset="-128"/>
                <a:sym typeface="Helvetica Neue" charset="0"/>
              </a:rPr>
              <a:t> Major deadlines for PhD program</a:t>
            </a:r>
            <a:endParaRPr kumimoji="1" lang="ja-JP" altLang="en-US" sz="3000" dirty="0">
              <a:effectLst/>
            </a:endParaRPr>
          </a:p>
        </p:txBody>
      </p:sp>
      <p:sp>
        <p:nvSpPr>
          <p:cNvPr id="3" name="コンテンツ プレースホルダー 2"/>
          <p:cNvSpPr>
            <a:spLocks noGrp="1"/>
          </p:cNvSpPr>
          <p:nvPr>
            <p:ph sz="quarter" idx="13"/>
          </p:nvPr>
        </p:nvSpPr>
        <p:spPr>
          <a:xfrm>
            <a:off x="467544" y="1196752"/>
            <a:ext cx="8548965" cy="7344816"/>
          </a:xfrm>
        </p:spPr>
        <p:txBody>
          <a:bodyPr>
            <a:normAutofit/>
          </a:bodyPr>
          <a:lstStyle/>
          <a:p>
            <a:pPr>
              <a:lnSpc>
                <a:spcPct val="90000"/>
              </a:lnSpc>
              <a:buFont typeface="Wingdings" panose="05000000000000000000" pitchFamily="2" charset="2"/>
              <a:buChar char="p"/>
            </a:pPr>
            <a:r>
              <a:rPr kumimoji="1" lang="en-US" altLang="ja-JP" b="1" dirty="0"/>
              <a:t> </a:t>
            </a:r>
            <a:r>
              <a:rPr kumimoji="1" lang="en-US" altLang="ja-JP" b="1" u="sng" dirty="0"/>
              <a:t>1st semester </a:t>
            </a:r>
          </a:p>
          <a:p>
            <a:pPr>
              <a:lnSpc>
                <a:spcPct val="90000"/>
              </a:lnSpc>
              <a:buFont typeface="Wingdings" panose="05000000000000000000" pitchFamily="2" charset="2"/>
              <a:buChar char="ü"/>
            </a:pPr>
            <a:r>
              <a:rPr kumimoji="1" lang="en-US" altLang="ja-JP" dirty="0"/>
              <a:t>Submit </a:t>
            </a:r>
            <a:r>
              <a:rPr lang="en-US" altLang="ja-JP" dirty="0"/>
              <a:t>Research Title</a:t>
            </a:r>
            <a:r>
              <a:rPr kumimoji="1" lang="en-US" altLang="ja-JP" dirty="0"/>
              <a:t> form </a:t>
            </a:r>
            <a:r>
              <a:rPr lang="en-US" altLang="ja-JP" dirty="0"/>
              <a:t>(</a:t>
            </a:r>
            <a:r>
              <a:rPr kumimoji="1" lang="en-US" altLang="ja-JP" dirty="0"/>
              <a:t>mid December)</a:t>
            </a:r>
          </a:p>
          <a:p>
            <a:pPr>
              <a:lnSpc>
                <a:spcPct val="90000"/>
              </a:lnSpc>
              <a:buFont typeface="Wingdings" panose="05000000000000000000" pitchFamily="2" charset="2"/>
              <a:buChar char="ü"/>
            </a:pPr>
            <a:r>
              <a:rPr lang="en-US" altLang="ja-JP" dirty="0"/>
              <a:t>Give presentation about Research theme (late January)</a:t>
            </a:r>
          </a:p>
          <a:p>
            <a:pPr marL="45720" indent="0">
              <a:lnSpc>
                <a:spcPct val="90000"/>
              </a:lnSpc>
              <a:buNone/>
            </a:pPr>
            <a:endParaRPr kumimoji="1" lang="en-US" altLang="ja-JP" dirty="0"/>
          </a:p>
          <a:p>
            <a:pPr>
              <a:lnSpc>
                <a:spcPct val="90000"/>
              </a:lnSpc>
              <a:buFont typeface="Wingdings" panose="05000000000000000000" pitchFamily="2" charset="2"/>
              <a:buChar char="p"/>
            </a:pPr>
            <a:r>
              <a:rPr lang="en-US" altLang="ja-JP" b="1" dirty="0"/>
              <a:t> </a:t>
            </a:r>
            <a:r>
              <a:rPr lang="en-US" altLang="ja-JP" b="1" u="sng" dirty="0"/>
              <a:t>3rd semester</a:t>
            </a:r>
          </a:p>
          <a:p>
            <a:pPr>
              <a:lnSpc>
                <a:spcPct val="90000"/>
              </a:lnSpc>
              <a:buFont typeface="Wingdings" panose="05000000000000000000" pitchFamily="2" charset="2"/>
              <a:buChar char="ü"/>
            </a:pPr>
            <a:r>
              <a:rPr kumimoji="1" lang="en-US" altLang="ja-JP" dirty="0"/>
              <a:t>Give PhD dissertation interim presentation</a:t>
            </a:r>
          </a:p>
          <a:p>
            <a:pPr>
              <a:lnSpc>
                <a:spcPct val="90000"/>
              </a:lnSpc>
              <a:buFont typeface="Wingdings" panose="05000000000000000000" pitchFamily="2" charset="2"/>
              <a:buChar char="ü"/>
            </a:pPr>
            <a:endParaRPr lang="en-US" altLang="ja-JP" dirty="0"/>
          </a:p>
          <a:p>
            <a:pPr>
              <a:lnSpc>
                <a:spcPct val="90000"/>
              </a:lnSpc>
              <a:buFont typeface="Wingdings" panose="05000000000000000000" pitchFamily="2" charset="2"/>
              <a:buChar char="p"/>
            </a:pPr>
            <a:r>
              <a:rPr kumimoji="1" lang="en-US" altLang="ja-JP" b="1" dirty="0"/>
              <a:t> </a:t>
            </a:r>
            <a:r>
              <a:rPr kumimoji="1" lang="en-US" altLang="ja-JP" b="1" u="sng" dirty="0"/>
              <a:t>5th – 6</a:t>
            </a:r>
            <a:r>
              <a:rPr lang="en-US" altLang="ja-JP" b="1" u="sng" dirty="0"/>
              <a:t>th semester</a:t>
            </a:r>
            <a:endParaRPr lang="en-US" altLang="ja-JP" b="1" dirty="0"/>
          </a:p>
          <a:p>
            <a:pPr>
              <a:lnSpc>
                <a:spcPct val="90000"/>
              </a:lnSpc>
              <a:buFont typeface="Wingdings" panose="05000000000000000000" pitchFamily="2" charset="2"/>
              <a:buChar char="ü"/>
            </a:pPr>
            <a:r>
              <a:rPr lang="en-US" altLang="ja-JP" dirty="0"/>
              <a:t>Give PhD dissertation draft presentation</a:t>
            </a:r>
          </a:p>
          <a:p>
            <a:pPr marL="45720" indent="0">
              <a:lnSpc>
                <a:spcPct val="90000"/>
              </a:lnSpc>
              <a:buNone/>
            </a:pPr>
            <a:endParaRPr kumimoji="1" lang="en-US" altLang="ja-JP" b="1" dirty="0"/>
          </a:p>
          <a:p>
            <a:pPr>
              <a:lnSpc>
                <a:spcPct val="90000"/>
              </a:lnSpc>
              <a:buFont typeface="Wingdings" panose="05000000000000000000" pitchFamily="2" charset="2"/>
              <a:buChar char="p"/>
            </a:pPr>
            <a:r>
              <a:rPr kumimoji="1" lang="en-US" altLang="ja-JP" b="1" dirty="0"/>
              <a:t> </a:t>
            </a:r>
            <a:r>
              <a:rPr kumimoji="1" lang="en-US" altLang="ja-JP" b="1" u="sng" dirty="0"/>
              <a:t>6th semester</a:t>
            </a:r>
          </a:p>
          <a:p>
            <a:pPr>
              <a:lnSpc>
                <a:spcPct val="90000"/>
              </a:lnSpc>
              <a:buFont typeface="Wingdings" panose="05000000000000000000" pitchFamily="2" charset="2"/>
              <a:buChar char="ü"/>
            </a:pPr>
            <a:r>
              <a:rPr lang="en-US" altLang="ja-JP" dirty="0"/>
              <a:t>Submit PhD dissertation </a:t>
            </a:r>
          </a:p>
          <a:p>
            <a:pPr>
              <a:lnSpc>
                <a:spcPct val="90000"/>
              </a:lnSpc>
              <a:buFont typeface="Wingdings" panose="05000000000000000000" pitchFamily="2" charset="2"/>
              <a:buChar char="ü"/>
            </a:pPr>
            <a:r>
              <a:rPr lang="en-US" altLang="ja-JP" dirty="0"/>
              <a:t>Take PhD dissertation oral examination </a:t>
            </a:r>
            <a:r>
              <a:rPr kumimoji="1" lang="en-US" altLang="ja-JP" dirty="0"/>
              <a:t>(Dissertation </a:t>
            </a:r>
            <a:r>
              <a:rPr lang="en-US" altLang="ja-JP" dirty="0"/>
              <a:t>d</a:t>
            </a:r>
            <a:r>
              <a:rPr kumimoji="1" lang="en-US" altLang="ja-JP" dirty="0"/>
              <a:t>efense)</a:t>
            </a:r>
            <a:endParaRPr kumimoji="1" lang="ja-JP" altLang="en-US" dirty="0"/>
          </a:p>
        </p:txBody>
      </p:sp>
      <p:cxnSp>
        <p:nvCxnSpPr>
          <p:cNvPr id="6" name="直線コネクタ 6"/>
          <p:cNvCxnSpPr/>
          <p:nvPr/>
        </p:nvCxnSpPr>
        <p:spPr>
          <a:xfrm>
            <a:off x="8748464" y="1268760"/>
            <a:ext cx="0" cy="4104456"/>
          </a:xfrm>
          <a:prstGeom prst="line">
            <a:avLst/>
          </a:prstGeom>
          <a:ln w="508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 name="角丸四角形吹き出し 8"/>
          <p:cNvSpPr/>
          <p:nvPr/>
        </p:nvSpPr>
        <p:spPr>
          <a:xfrm>
            <a:off x="6516216" y="2852936"/>
            <a:ext cx="1512168" cy="1365498"/>
          </a:xfrm>
          <a:prstGeom prst="wedgeRoundRectCallout">
            <a:avLst>
              <a:gd name="adj1" fmla="val 88865"/>
              <a:gd name="adj2" fmla="val -6239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Publish two academic papers</a:t>
            </a:r>
            <a:endParaRPr kumimoji="1" lang="ja-JP" altLang="en-US" dirty="0"/>
          </a:p>
        </p:txBody>
      </p:sp>
    </p:spTree>
    <p:extLst>
      <p:ext uri="{BB962C8B-B14F-4D97-AF65-F5344CB8AC3E}">
        <p14:creationId xmlns:p14="http://schemas.microsoft.com/office/powerpoint/2010/main" val="3278392385"/>
      </p:ext>
    </p:extLst>
  </p:cSld>
  <p:clrMapOvr>
    <a:masterClrMapping/>
  </p:clrMapOvr>
  <mc:AlternateContent xmlns:mc="http://schemas.openxmlformats.org/markup-compatibility/2006" xmlns:p14="http://schemas.microsoft.com/office/powerpoint/2010/main">
    <mc:Choice Requires="p14">
      <p:transition spd="slow" p14:dur="2000" advTm="75525"/>
    </mc:Choice>
    <mc:Fallback xmlns="">
      <p:transition spd="slow" advTm="75525"/>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26728"/>
            <a:ext cx="8496944" cy="1224136"/>
          </a:xfrm>
        </p:spPr>
        <p:txBody>
          <a:bodyPr/>
          <a:lstStyle/>
          <a:p>
            <a:pPr algn="l">
              <a:buFont typeface="Wingdings" panose="05000000000000000000" pitchFamily="2" charset="2"/>
              <a:buChar char="Ø"/>
            </a:pPr>
            <a:r>
              <a:rPr lang="en-US" altLang="ja-JP" sz="3000" dirty="0">
                <a:effectLst/>
                <a:latin typeface="Helvetica Neue" charset="0"/>
                <a:ea typeface="ＭＳ Ｐゴシック" charset="-128"/>
                <a:sym typeface="Helvetica Neue" charset="0"/>
              </a:rPr>
              <a:t> Academic Portfolio for PhD students</a:t>
            </a:r>
            <a:endParaRPr kumimoji="1" lang="ja-JP" altLang="en-US" sz="3000" dirty="0">
              <a:effectLst/>
            </a:endParaRPr>
          </a:p>
        </p:txBody>
      </p:sp>
      <p:sp>
        <p:nvSpPr>
          <p:cNvPr id="3" name="コンテンツ プレースホルダー 2"/>
          <p:cNvSpPr>
            <a:spLocks noGrp="1"/>
          </p:cNvSpPr>
          <p:nvPr>
            <p:ph sz="quarter" idx="13"/>
          </p:nvPr>
        </p:nvSpPr>
        <p:spPr>
          <a:xfrm>
            <a:off x="467544" y="1196752"/>
            <a:ext cx="8548965" cy="7344816"/>
          </a:xfrm>
        </p:spPr>
        <p:txBody>
          <a:bodyPr>
            <a:normAutofit/>
          </a:bodyPr>
          <a:lstStyle/>
          <a:p>
            <a:pPr>
              <a:lnSpc>
                <a:spcPct val="90000"/>
              </a:lnSpc>
              <a:buFont typeface="Wingdings" panose="05000000000000000000" pitchFamily="2" charset="2"/>
              <a:buChar char="p"/>
            </a:pPr>
            <a:r>
              <a:rPr kumimoji="1" lang="en-US" altLang="ja-JP" sz="2400" b="1" dirty="0"/>
              <a:t> </a:t>
            </a:r>
            <a:r>
              <a:rPr lang="en-US" altLang="ja-JP" sz="2400" dirty="0"/>
              <a:t>All PhD students will have an academic portfolio created for them on Google Classroom upon entering the PhD program</a:t>
            </a:r>
          </a:p>
          <a:p>
            <a:pPr>
              <a:lnSpc>
                <a:spcPct val="90000"/>
              </a:lnSpc>
              <a:buFont typeface="Wingdings" panose="05000000000000000000" pitchFamily="2" charset="2"/>
              <a:buChar char="p"/>
            </a:pPr>
            <a:r>
              <a:rPr lang="en-US" altLang="ja-JP" sz="2400" dirty="0"/>
              <a:t> Instructions on how to access Google Classroom will be provided by the Academic Affairs office in early October</a:t>
            </a:r>
          </a:p>
          <a:p>
            <a:pPr>
              <a:lnSpc>
                <a:spcPct val="90000"/>
              </a:lnSpc>
              <a:buFont typeface="Wingdings" panose="05000000000000000000" pitchFamily="2" charset="2"/>
              <a:buChar char="p"/>
            </a:pPr>
            <a:r>
              <a:rPr lang="en-US" altLang="ja-JP" sz="2400" dirty="0"/>
              <a:t> The academic portfolio provides a clear roadmap to completion of the PhD program including crucial documents, such as the dissertation proposal, and the deadlines for submitting each document</a:t>
            </a:r>
          </a:p>
          <a:p>
            <a:pPr>
              <a:lnSpc>
                <a:spcPct val="90000"/>
              </a:lnSpc>
              <a:buFont typeface="Wingdings" panose="05000000000000000000" pitchFamily="2" charset="2"/>
              <a:buChar char="p"/>
            </a:pPr>
            <a:r>
              <a:rPr lang="en-US" altLang="ja-JP" sz="2400" dirty="0"/>
              <a:t> Students are to submit each document through Google Classroom after consultation with their supervisor</a:t>
            </a:r>
            <a:endParaRPr kumimoji="1" lang="en-US" altLang="ja-JP" sz="2400" dirty="0"/>
          </a:p>
        </p:txBody>
      </p:sp>
    </p:spTree>
    <p:extLst>
      <p:ext uri="{BB962C8B-B14F-4D97-AF65-F5344CB8AC3E}">
        <p14:creationId xmlns:p14="http://schemas.microsoft.com/office/powerpoint/2010/main" val="2632962047"/>
      </p:ext>
    </p:extLst>
  </p:cSld>
  <p:clrMapOvr>
    <a:masterClrMapping/>
  </p:clrMapOvr>
  <mc:AlternateContent xmlns:mc="http://schemas.openxmlformats.org/markup-compatibility/2006" xmlns:p14="http://schemas.microsoft.com/office/powerpoint/2010/main">
    <mc:Choice Requires="p14">
      <p:transition spd="slow" p14:dur="2000" advTm="75525"/>
    </mc:Choice>
    <mc:Fallback xmlns="">
      <p:transition spd="slow" advTm="7552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26728"/>
            <a:ext cx="8496944" cy="1224136"/>
          </a:xfrm>
        </p:spPr>
        <p:txBody>
          <a:bodyPr/>
          <a:lstStyle/>
          <a:p>
            <a:pPr algn="l">
              <a:buFont typeface="Wingdings" panose="05000000000000000000" pitchFamily="2" charset="2"/>
              <a:buChar char="Ø"/>
            </a:pPr>
            <a:r>
              <a:rPr lang="en-US" altLang="ja-JP" sz="3000" dirty="0">
                <a:effectLst/>
                <a:latin typeface="Helvetica Neue" charset="0"/>
                <a:ea typeface="ＭＳ Ｐゴシック" charset="-128"/>
                <a:sym typeface="Helvetica Neue" charset="0"/>
              </a:rPr>
              <a:t> GSICS Online Bulletin Board for Students</a:t>
            </a:r>
            <a:endParaRPr kumimoji="1" lang="ja-JP" altLang="en-US" sz="3000" dirty="0">
              <a:effectLst/>
            </a:endParaRPr>
          </a:p>
        </p:txBody>
      </p:sp>
      <p:sp>
        <p:nvSpPr>
          <p:cNvPr id="3" name="コンテンツ プレースホルダー 2"/>
          <p:cNvSpPr>
            <a:spLocks noGrp="1"/>
          </p:cNvSpPr>
          <p:nvPr>
            <p:ph sz="quarter" idx="13"/>
          </p:nvPr>
        </p:nvSpPr>
        <p:spPr>
          <a:xfrm>
            <a:off x="467544" y="1196752"/>
            <a:ext cx="8548965" cy="7344816"/>
          </a:xfrm>
        </p:spPr>
        <p:txBody>
          <a:bodyPr>
            <a:normAutofit/>
          </a:bodyPr>
          <a:lstStyle/>
          <a:p>
            <a:pPr>
              <a:lnSpc>
                <a:spcPct val="90000"/>
              </a:lnSpc>
              <a:buFont typeface="Wingdings" panose="05000000000000000000" pitchFamily="2" charset="2"/>
              <a:buChar char="p"/>
            </a:pPr>
            <a:r>
              <a:rPr kumimoji="1" lang="en-US" altLang="ja-JP" sz="2400" b="1" dirty="0"/>
              <a:t> </a:t>
            </a:r>
            <a:r>
              <a:rPr lang="en-US" altLang="ja-JP" sz="2400" dirty="0"/>
              <a:t>Important information, such as upcoming events and application procedures for scholarships and financial support, is posted on the GSICS Online Bulletin Board for Students available at the following website:</a:t>
            </a:r>
          </a:p>
          <a:p>
            <a:pPr marL="714375" indent="0">
              <a:lnSpc>
                <a:spcPct val="90000"/>
              </a:lnSpc>
              <a:buNone/>
            </a:pPr>
            <a:r>
              <a:rPr lang="en-US" altLang="ja-JP" sz="2400" dirty="0">
                <a:hlinkClick r:id="rId3"/>
              </a:rPr>
              <a:t>https://sites.google.com/tohoku.ac.jp/intcul-student-99info-board-e/</a:t>
            </a:r>
            <a:endParaRPr lang="en-US" altLang="ja-JP" sz="2400" dirty="0"/>
          </a:p>
          <a:p>
            <a:pPr>
              <a:lnSpc>
                <a:spcPct val="90000"/>
              </a:lnSpc>
              <a:buFont typeface="Wingdings" panose="05000000000000000000" pitchFamily="2" charset="2"/>
              <a:buChar char="p"/>
            </a:pPr>
            <a:r>
              <a:rPr lang="en-US" altLang="ja-JP" sz="2400" dirty="0"/>
              <a:t> Be sure to check the Bulletin Board at least once a day in order to not miss any important information</a:t>
            </a:r>
          </a:p>
          <a:p>
            <a:pPr>
              <a:lnSpc>
                <a:spcPct val="90000"/>
              </a:lnSpc>
              <a:buFont typeface="Wingdings" panose="05000000000000000000" pitchFamily="2" charset="2"/>
              <a:buChar char="p"/>
            </a:pPr>
            <a:r>
              <a:rPr lang="en-US" altLang="ja-JP" sz="2400" dirty="0"/>
              <a:t> Some notifications are only sent by email, so be sure to also check your Tohoku university email account (</a:t>
            </a:r>
            <a:r>
              <a:rPr lang="en-US" altLang="ja-JP" sz="2400" u="sng" dirty="0">
                <a:solidFill>
                  <a:schemeClr val="accent4">
                    <a:lumMod val="75000"/>
                  </a:schemeClr>
                </a:solidFill>
              </a:rPr>
              <a:t>…@dc.tohoku.ac.jp</a:t>
            </a:r>
            <a:r>
              <a:rPr lang="en-US" altLang="ja-JP" sz="2400" dirty="0"/>
              <a:t>) every day</a:t>
            </a:r>
          </a:p>
          <a:p>
            <a:pPr>
              <a:lnSpc>
                <a:spcPct val="90000"/>
              </a:lnSpc>
              <a:buFont typeface="Wingdings" panose="05000000000000000000" pitchFamily="2" charset="2"/>
              <a:buChar char="p"/>
            </a:pPr>
            <a:r>
              <a:rPr lang="en-US" altLang="ja-JP" sz="2400" dirty="0"/>
              <a:t> When contacting the Academic Affairs Office, please use your Tohoku University email address and avoid using a personal email address</a:t>
            </a:r>
          </a:p>
        </p:txBody>
      </p:sp>
    </p:spTree>
    <p:extLst>
      <p:ext uri="{BB962C8B-B14F-4D97-AF65-F5344CB8AC3E}">
        <p14:creationId xmlns:p14="http://schemas.microsoft.com/office/powerpoint/2010/main" val="1697340860"/>
      </p:ext>
    </p:extLst>
  </p:cSld>
  <p:clrMapOvr>
    <a:masterClrMapping/>
  </p:clrMapOvr>
  <mc:AlternateContent xmlns:mc="http://schemas.openxmlformats.org/markup-compatibility/2006" xmlns:p14="http://schemas.microsoft.com/office/powerpoint/2010/main">
    <mc:Choice Requires="p14">
      <p:transition spd="slow" p14:dur="2000" advTm="75525"/>
    </mc:Choice>
    <mc:Fallback xmlns="">
      <p:transition spd="slow" advTm="7552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600" y="2780928"/>
            <a:ext cx="6512511" cy="1143000"/>
          </a:xfrm>
        </p:spPr>
        <p:txBody>
          <a:bodyPr/>
          <a:lstStyle/>
          <a:p>
            <a:r>
              <a:rPr kumimoji="1" lang="en-US" altLang="ja-JP" dirty="0"/>
              <a:t>Other information</a:t>
            </a:r>
            <a:endParaRPr kumimoji="1" lang="ja-JP" altLang="en-US" dirty="0"/>
          </a:p>
        </p:txBody>
      </p:sp>
    </p:spTree>
    <p:extLst>
      <p:ext uri="{BB962C8B-B14F-4D97-AF65-F5344CB8AC3E}">
        <p14:creationId xmlns:p14="http://schemas.microsoft.com/office/powerpoint/2010/main" val="95303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33723" y="905231"/>
            <a:ext cx="7998717" cy="1938992"/>
          </a:xfrm>
          <a:prstGeom prst="rect">
            <a:avLst/>
          </a:prstGeom>
        </p:spPr>
        <p:txBody>
          <a:bodyPr wrap="square">
            <a:spAutoFit/>
          </a:bodyPr>
          <a:lstStyle/>
          <a:p>
            <a:r>
              <a:rPr lang="en-US" altLang="ja-JP" sz="2400" dirty="0">
                <a:solidFill>
                  <a:srgbClr val="FF0000"/>
                </a:solidFill>
              </a:rPr>
              <a:t>Important notice: </a:t>
            </a:r>
            <a:r>
              <a:rPr lang="en-US" altLang="ja-JP" sz="2400" dirty="0"/>
              <a:t>Due to the ongoing pandemic, a number of restrictions are still in place across the university.</a:t>
            </a:r>
            <a:r>
              <a:rPr lang="en-US" altLang="ja-JP" sz="2400" dirty="0">
                <a:solidFill>
                  <a:schemeClr val="accent6"/>
                </a:solidFill>
              </a:rPr>
              <a:t> </a:t>
            </a:r>
            <a:r>
              <a:rPr lang="en-US" altLang="ja-JP" sz="2400" dirty="0"/>
              <a:t>Please check your dc mail at least once a day for updates and consult with your supervisor or the office if you have any questions.</a:t>
            </a:r>
            <a:endParaRPr lang="ja-JP" altLang="en-US" sz="2400" dirty="0"/>
          </a:p>
        </p:txBody>
      </p:sp>
      <p:sp>
        <p:nvSpPr>
          <p:cNvPr id="2" name="正方形/長方形 1"/>
          <p:cNvSpPr/>
          <p:nvPr/>
        </p:nvSpPr>
        <p:spPr>
          <a:xfrm>
            <a:off x="503041" y="3212976"/>
            <a:ext cx="8029399" cy="1569660"/>
          </a:xfrm>
          <a:prstGeom prst="rect">
            <a:avLst/>
          </a:prstGeom>
        </p:spPr>
        <p:txBody>
          <a:bodyPr wrap="square">
            <a:spAutoFit/>
          </a:bodyPr>
          <a:lstStyle/>
          <a:p>
            <a:pPr marL="45720" indent="0">
              <a:buNone/>
            </a:pPr>
            <a:r>
              <a:rPr lang="en-US" altLang="ja-JP" sz="2400" dirty="0"/>
              <a:t>If you have any cold-like symptoms, such as a high fever, please stay at home and refrain from coming to school.</a:t>
            </a:r>
            <a:r>
              <a:rPr lang="ja-JP" altLang="en-US" sz="2400" dirty="0"/>
              <a:t> </a:t>
            </a:r>
            <a:r>
              <a:rPr lang="en-US" altLang="ja-JP" sz="2400" dirty="0"/>
              <a:t>If the symptoms are serious or continue for several days, please visit the local doctor.</a:t>
            </a:r>
          </a:p>
        </p:txBody>
      </p:sp>
    </p:spTree>
    <p:extLst>
      <p:ext uri="{BB962C8B-B14F-4D97-AF65-F5344CB8AC3E}">
        <p14:creationId xmlns:p14="http://schemas.microsoft.com/office/powerpoint/2010/main" val="2631348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467544" y="836711"/>
            <a:ext cx="8352928" cy="5718491"/>
          </a:xfrm>
        </p:spPr>
        <p:txBody>
          <a:bodyPr>
            <a:normAutofit/>
          </a:bodyPr>
          <a:lstStyle/>
          <a:p>
            <a:r>
              <a:rPr lang="en-US" altLang="ja-JP" dirty="0"/>
              <a:t>The A</a:t>
            </a:r>
            <a:r>
              <a:rPr kumimoji="1" lang="en-US" altLang="ja-JP" dirty="0"/>
              <a:t>cademic </a:t>
            </a:r>
            <a:r>
              <a:rPr lang="en-US" altLang="ja-JP" dirty="0"/>
              <a:t>A</a:t>
            </a:r>
            <a:r>
              <a:rPr kumimoji="1" lang="en-US" altLang="ja-JP" dirty="0"/>
              <a:t>ffairs </a:t>
            </a:r>
            <a:r>
              <a:rPr lang="en-US" altLang="ja-JP" dirty="0"/>
              <a:t>O</a:t>
            </a:r>
            <a:r>
              <a:rPr kumimoji="1" lang="en-US" altLang="ja-JP" dirty="0"/>
              <a:t>ffice is located on the 2</a:t>
            </a:r>
            <a:r>
              <a:rPr kumimoji="1" lang="en-US" altLang="ja-JP" baseline="30000" dirty="0"/>
              <a:t>nd</a:t>
            </a:r>
            <a:r>
              <a:rPr kumimoji="1" lang="en-US" altLang="ja-JP" dirty="0"/>
              <a:t> floor of the Dept</a:t>
            </a:r>
            <a:r>
              <a:rPr lang="en-US" altLang="ja-JP" dirty="0"/>
              <a:t>. Building. Hours: </a:t>
            </a:r>
            <a:r>
              <a:rPr lang="en-US" altLang="ja-JP" u="sng" dirty="0"/>
              <a:t>8:45-17:15 </a:t>
            </a:r>
            <a:r>
              <a:rPr lang="en-US" altLang="ja-JP" u="sng" dirty="0">
                <a:solidFill>
                  <a:schemeClr val="tx1"/>
                </a:solidFill>
              </a:rPr>
              <a:t>weekdays</a:t>
            </a:r>
            <a:r>
              <a:rPr lang="en-US" altLang="ja-JP" dirty="0">
                <a:solidFill>
                  <a:schemeClr val="tx1"/>
                </a:solidFill>
              </a:rPr>
              <a:t> (Lunch break: 12:30-13:00). However if there are any inquires, due to the current situation please contact the office by email whenever possible rather than visiting the office. </a:t>
            </a:r>
            <a:br>
              <a:rPr lang="en-US" altLang="ja-JP" dirty="0">
                <a:solidFill>
                  <a:schemeClr val="tx1"/>
                </a:solidFill>
              </a:rPr>
            </a:br>
            <a:r>
              <a:rPr lang="en-US" altLang="ja-JP" dirty="0">
                <a:solidFill>
                  <a:schemeClr val="tx1"/>
                </a:solidFill>
              </a:rPr>
              <a:t>Email: </a:t>
            </a:r>
            <a:r>
              <a:rPr lang="en-US" altLang="ja-JP" dirty="0">
                <a:hlinkClick r:id="rId3"/>
              </a:rPr>
              <a:t>int-kkdk@grp.tohoku.ac.jp</a:t>
            </a:r>
            <a:endParaRPr lang="en-US" altLang="ja-JP" dirty="0">
              <a:solidFill>
                <a:schemeClr val="tx1"/>
              </a:solidFill>
            </a:endParaRPr>
          </a:p>
          <a:p>
            <a:pPr marL="45720" indent="0">
              <a:buNone/>
            </a:pPr>
            <a:endParaRPr lang="en-US" altLang="ja-JP" sz="1400" dirty="0"/>
          </a:p>
          <a:p>
            <a:r>
              <a:rPr lang="en-US" altLang="ja-JP" dirty="0"/>
              <a:t>You should check the department website daily.</a:t>
            </a:r>
          </a:p>
          <a:p>
            <a:pPr marL="45720" indent="0">
              <a:buNone/>
            </a:pPr>
            <a:endParaRPr lang="en-US" altLang="ja-JP" sz="1400" dirty="0"/>
          </a:p>
          <a:p>
            <a:r>
              <a:rPr lang="en-US" altLang="ja-JP" dirty="0"/>
              <a:t> To access the Academic Affairs Information System (e.g., for registration), you will need a university email address</a:t>
            </a:r>
            <a:r>
              <a:rPr lang="ja-JP" altLang="en-US" dirty="0"/>
              <a:t> </a:t>
            </a:r>
            <a:r>
              <a:rPr lang="en-US" altLang="ja-JP" dirty="0"/>
              <a:t>(</a:t>
            </a:r>
            <a:r>
              <a:rPr lang="en-US" altLang="ja-JP" u="sng" dirty="0">
                <a:solidFill>
                  <a:schemeClr val="accent4">
                    <a:lumMod val="75000"/>
                  </a:schemeClr>
                </a:solidFill>
              </a:rPr>
              <a:t>…@dc.tohoku.ac.jp</a:t>
            </a:r>
            <a:r>
              <a:rPr lang="en-US" altLang="ja-JP" dirty="0"/>
              <a:t>). If you are not in Sendai, your advisor/supervisor will notify you of your email address and the initial password. After the initial login, please change your password for your security.</a:t>
            </a:r>
          </a:p>
          <a:p>
            <a:pPr marL="45720" indent="0">
              <a:buNone/>
            </a:pPr>
            <a:endParaRPr lang="en-US" altLang="ja-JP" dirty="0"/>
          </a:p>
          <a:p>
            <a:pPr marL="45720" indent="0">
              <a:buNone/>
            </a:pPr>
            <a:endParaRPr lang="en-US" altLang="ja-JP" dirty="0"/>
          </a:p>
          <a:p>
            <a:pPr marL="45720" indent="0">
              <a:buNone/>
            </a:pPr>
            <a:endParaRPr lang="en-US" altLang="ja-JP" dirty="0"/>
          </a:p>
          <a:p>
            <a:endParaRPr lang="en-US" altLang="ja-JP" dirty="0"/>
          </a:p>
          <a:p>
            <a:pPr marL="45720" indent="0">
              <a:buNone/>
            </a:pPr>
            <a:endParaRPr kumimoji="1" lang="en-US" altLang="ja-JP" dirty="0"/>
          </a:p>
          <a:p>
            <a:pPr marL="45720" indent="0">
              <a:buNone/>
            </a:pPr>
            <a:endParaRPr kumimoji="1" lang="ja-JP" altLang="en-US" dirty="0"/>
          </a:p>
        </p:txBody>
      </p:sp>
    </p:spTree>
    <p:extLst>
      <p:ext uri="{BB962C8B-B14F-4D97-AF65-F5344CB8AC3E}">
        <p14:creationId xmlns:p14="http://schemas.microsoft.com/office/powerpoint/2010/main" val="900390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899592" y="1124744"/>
            <a:ext cx="7317432" cy="2664296"/>
          </a:xfrm>
        </p:spPr>
        <p:txBody>
          <a:bodyPr>
            <a:normAutofit/>
          </a:bodyPr>
          <a:lstStyle/>
          <a:p>
            <a:r>
              <a:rPr lang="en-US" altLang="ja-JP" sz="2800" b="1" dirty="0"/>
              <a:t>When you have a question,</a:t>
            </a:r>
          </a:p>
          <a:p>
            <a:pPr marL="45720" indent="0">
              <a:buNone/>
            </a:pPr>
            <a:endParaRPr lang="en-US" altLang="ja-JP" dirty="0"/>
          </a:p>
          <a:p>
            <a:pPr>
              <a:buFont typeface="Wingdings" panose="05000000000000000000" pitchFamily="2" charset="2"/>
              <a:buChar char="n"/>
            </a:pPr>
            <a:r>
              <a:rPr kumimoji="1" lang="en-US" altLang="ja-JP" sz="2400" dirty="0"/>
              <a:t> Ask your advisor/supervisor</a:t>
            </a:r>
          </a:p>
          <a:p>
            <a:pPr>
              <a:buFont typeface="Wingdings" panose="05000000000000000000" pitchFamily="2" charset="2"/>
              <a:buChar char="n"/>
            </a:pPr>
            <a:r>
              <a:rPr lang="en-US" altLang="ja-JP" sz="2400" dirty="0"/>
              <a:t> Ask your tutor </a:t>
            </a:r>
          </a:p>
          <a:p>
            <a:pPr>
              <a:buFont typeface="Wingdings" panose="05000000000000000000" pitchFamily="2" charset="2"/>
              <a:buChar char="n"/>
            </a:pPr>
            <a:r>
              <a:rPr lang="en-US" altLang="ja-JP" sz="2400" dirty="0"/>
              <a:t> Contact the Academic Affairs Office</a:t>
            </a:r>
          </a:p>
          <a:p>
            <a:pPr marL="45720" indent="0">
              <a:buNone/>
            </a:pPr>
            <a:endParaRPr kumimoji="1" lang="en-US" altLang="ja-JP" dirty="0"/>
          </a:p>
          <a:p>
            <a:pPr marL="45720" indent="0">
              <a:buNone/>
            </a:pPr>
            <a:endParaRPr kumimoji="1" lang="en-US" altLang="ja-JP" dirty="0"/>
          </a:p>
        </p:txBody>
      </p:sp>
    </p:spTree>
    <p:extLst>
      <p:ext uri="{BB962C8B-B14F-4D97-AF65-F5344CB8AC3E}">
        <p14:creationId xmlns:p14="http://schemas.microsoft.com/office/powerpoint/2010/main" val="1159096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642888" y="1412776"/>
            <a:ext cx="6154249" cy="553998"/>
          </a:xfrm>
          <a:prstGeom prst="rect">
            <a:avLst/>
          </a:prstGeom>
          <a:noFill/>
        </p:spPr>
        <p:txBody>
          <a:bodyPr wrap="none" rtlCol="0">
            <a:spAutoFit/>
          </a:bodyPr>
          <a:lstStyle/>
          <a:p>
            <a:r>
              <a:rPr lang="en-US" altLang="ja-JP" sz="3000" b="1" dirty="0"/>
              <a:t>This is the end of the orientation</a:t>
            </a:r>
          </a:p>
        </p:txBody>
      </p:sp>
      <p:sp>
        <p:nvSpPr>
          <p:cNvPr id="6" name="テキスト ボックス 5"/>
          <p:cNvSpPr txBox="1"/>
          <p:nvPr/>
        </p:nvSpPr>
        <p:spPr>
          <a:xfrm>
            <a:off x="651560" y="2098142"/>
            <a:ext cx="8136904" cy="2646878"/>
          </a:xfrm>
          <a:prstGeom prst="rect">
            <a:avLst/>
          </a:prstGeom>
          <a:noFill/>
        </p:spPr>
        <p:txBody>
          <a:bodyPr wrap="square" rtlCol="0">
            <a:spAutoFit/>
          </a:bodyPr>
          <a:lstStyle/>
          <a:p>
            <a:endParaRPr lang="en-US" altLang="ja-JP" dirty="0"/>
          </a:p>
          <a:p>
            <a:pPr algn="ctr"/>
            <a:r>
              <a:rPr lang="en-US" altLang="ja-JP" sz="3700" dirty="0"/>
              <a:t>We warmly welcome you to the</a:t>
            </a:r>
          </a:p>
          <a:p>
            <a:pPr algn="ctr"/>
            <a:r>
              <a:rPr lang="en-US" altLang="ja-JP" sz="3700" dirty="0"/>
              <a:t>International Graduate Program in Language Sciences </a:t>
            </a:r>
            <a:endParaRPr lang="ja-JP" altLang="en-US" sz="3700" dirty="0"/>
          </a:p>
          <a:p>
            <a:endParaRPr kumimoji="1" lang="ja-JP" altLang="en-US" sz="3700"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7137" y="343458"/>
            <a:ext cx="1140935" cy="175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326" y="4653136"/>
            <a:ext cx="1965490" cy="1606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139824"/>
            <a:ext cx="1238250" cy="123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2771800" y="5156477"/>
            <a:ext cx="4535857" cy="369332"/>
          </a:xfrm>
          <a:prstGeom prst="rect">
            <a:avLst/>
          </a:prstGeom>
          <a:noFill/>
        </p:spPr>
        <p:txBody>
          <a:bodyPr wrap="none" rtlCol="0">
            <a:spAutoFit/>
          </a:bodyPr>
          <a:lstStyle/>
          <a:p>
            <a:r>
              <a:rPr lang="en-US" altLang="ja-JP" dirty="0"/>
              <a:t>We hope you have a wonderful time here!</a:t>
            </a:r>
          </a:p>
        </p:txBody>
      </p:sp>
    </p:spTree>
    <p:extLst>
      <p:ext uri="{BB962C8B-B14F-4D97-AF65-F5344CB8AC3E}">
        <p14:creationId xmlns:p14="http://schemas.microsoft.com/office/powerpoint/2010/main" val="3949915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43D2C1F3-4101-4D44-AB09-A08222E11A68}"/>
              </a:ext>
            </a:extLst>
          </p:cNvPr>
          <p:cNvSpPr/>
          <p:nvPr/>
        </p:nvSpPr>
        <p:spPr>
          <a:xfrm>
            <a:off x="683568" y="476672"/>
            <a:ext cx="7632848" cy="5016758"/>
          </a:xfrm>
          <a:prstGeom prst="rect">
            <a:avLst/>
          </a:prstGeom>
        </p:spPr>
        <p:txBody>
          <a:bodyPr wrap="square">
            <a:spAutoFit/>
          </a:bodyPr>
          <a:lstStyle/>
          <a:p>
            <a:pPr marL="45720" indent="0">
              <a:buNone/>
            </a:pPr>
            <a:r>
              <a:rPr lang="en-US" altLang="ja-JP" sz="2000" dirty="0"/>
              <a:t>Classes will be offered</a:t>
            </a:r>
            <a:r>
              <a:rPr lang="ja-JP" altLang="en-US" sz="2000" dirty="0"/>
              <a:t> </a:t>
            </a:r>
            <a:r>
              <a:rPr lang="en-US" altLang="ja-JP" sz="2000" dirty="0"/>
              <a:t>both in-person and online, depending on the subject. Please check with the instructor for each class for more details.</a:t>
            </a:r>
          </a:p>
          <a:p>
            <a:pPr marL="45720" indent="0">
              <a:buNone/>
            </a:pPr>
            <a:endParaRPr lang="en-US" altLang="ja-JP" sz="2000" dirty="0"/>
          </a:p>
          <a:p>
            <a:pPr marL="45720" indent="0">
              <a:buNone/>
            </a:pPr>
            <a:r>
              <a:rPr lang="en-US" altLang="ja-JP" sz="2000" dirty="0"/>
              <a:t>When you enter and exit a building or classroom on campus, you are required to check in and out by scanning the QR code posted on the doors to the building or room with your smartphone and following the instructions.</a:t>
            </a:r>
          </a:p>
          <a:p>
            <a:pPr marL="45720" indent="0">
              <a:buNone/>
            </a:pPr>
            <a:endParaRPr lang="en-US" altLang="ja-JP" sz="2000" dirty="0"/>
          </a:p>
          <a:p>
            <a:pPr marL="45720" indent="0">
              <a:buNone/>
            </a:pPr>
            <a:r>
              <a:rPr lang="en-US" altLang="ja-JP" sz="2000" dirty="0"/>
              <a:t>If you have difficulty reading the QR code from your smartphone, you can check in and out by completing the following Google form:</a:t>
            </a:r>
          </a:p>
          <a:p>
            <a:pPr marL="45720" indent="0">
              <a:buNone/>
            </a:pPr>
            <a:r>
              <a:rPr lang="en-US" altLang="ja-JP" sz="2000" dirty="0">
                <a:solidFill>
                  <a:srgbClr val="7030A0"/>
                </a:solidFill>
              </a:rPr>
              <a:t>https://forms.gle/J52NpHmcUY1vCgDZ8</a:t>
            </a:r>
          </a:p>
          <a:p>
            <a:pPr marL="45720"/>
            <a:endParaRPr lang="en-US" altLang="ja-JP" sz="2000" dirty="0"/>
          </a:p>
          <a:p>
            <a:pPr marL="45720"/>
            <a:r>
              <a:rPr lang="en-US" altLang="ja-JP" sz="2000" dirty="0"/>
              <a:t>Note that you need to be logged into your Tohoku University Google account on your smartphone to check in and out.</a:t>
            </a:r>
            <a:endParaRPr lang="en-US" altLang="ja-JP" sz="2000" dirty="0">
              <a:solidFill>
                <a:srgbClr val="FF0000"/>
              </a:solidFill>
            </a:endParaRPr>
          </a:p>
        </p:txBody>
      </p:sp>
    </p:spTree>
    <p:extLst>
      <p:ext uri="{BB962C8B-B14F-4D97-AF65-F5344CB8AC3E}">
        <p14:creationId xmlns:p14="http://schemas.microsoft.com/office/powerpoint/2010/main" val="1176504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1187624" y="1340768"/>
            <a:ext cx="7200800" cy="4680520"/>
          </a:xfrm>
        </p:spPr>
        <p:txBody>
          <a:bodyPr>
            <a:normAutofit/>
          </a:bodyPr>
          <a:lstStyle/>
          <a:p>
            <a:pPr>
              <a:spcBef>
                <a:spcPts val="2000"/>
              </a:spcBef>
              <a:buFont typeface="Wingdings" panose="05000000000000000000" pitchFamily="2" charset="2"/>
              <a:buChar char="Ø"/>
            </a:pPr>
            <a:r>
              <a:rPr lang="en-US" altLang="ja-JP" sz="3800" dirty="0">
                <a:latin typeface="Helvetica Neue" charset="0"/>
                <a:ea typeface="ＭＳ Ｐゴシック" charset="-128"/>
                <a:sym typeface="Helvetica Neue" charset="0"/>
              </a:rPr>
              <a:t> Outline</a:t>
            </a:r>
          </a:p>
          <a:p>
            <a:pPr marL="45720" indent="0">
              <a:spcBef>
                <a:spcPts val="2000"/>
              </a:spcBef>
              <a:buNone/>
            </a:pPr>
            <a:r>
              <a:rPr lang="en-US" altLang="ja-JP" sz="3800" dirty="0">
                <a:latin typeface="Helvetica Neue" charset="0"/>
                <a:ea typeface="ＭＳ Ｐゴシック" charset="-128"/>
                <a:sym typeface="Helvetica Neue" charset="0"/>
              </a:rPr>
              <a:t>(1) Curriculum</a:t>
            </a:r>
          </a:p>
          <a:p>
            <a:pPr marL="45720" indent="0">
              <a:spcBef>
                <a:spcPts val="2000"/>
              </a:spcBef>
              <a:buNone/>
            </a:pPr>
            <a:r>
              <a:rPr lang="en-US" altLang="ja-JP" sz="3800" dirty="0">
                <a:latin typeface="Helvetica Neue" charset="0"/>
                <a:ea typeface="ＭＳ Ｐゴシック" charset="-128"/>
                <a:sym typeface="Helvetica Neue" charset="0"/>
              </a:rPr>
              <a:t>(2) Schedule</a:t>
            </a:r>
          </a:p>
          <a:p>
            <a:pPr marL="45720" indent="0">
              <a:spcBef>
                <a:spcPts val="2000"/>
              </a:spcBef>
              <a:buNone/>
            </a:pPr>
            <a:r>
              <a:rPr lang="en-US" altLang="ja-JP" sz="3800" dirty="0">
                <a:latin typeface="Helvetica Neue" charset="0"/>
                <a:ea typeface="ＭＳ Ｐゴシック" charset="-128"/>
                <a:sym typeface="Helvetica Neue" charset="0"/>
              </a:rPr>
              <a:t>(3) Other Important Information</a:t>
            </a:r>
          </a:p>
        </p:txBody>
      </p:sp>
    </p:spTree>
    <p:extLst>
      <p:ext uri="{BB962C8B-B14F-4D97-AF65-F5344CB8AC3E}">
        <p14:creationId xmlns:p14="http://schemas.microsoft.com/office/powerpoint/2010/main" val="2889529975"/>
      </p:ext>
    </p:extLst>
  </p:cSld>
  <p:clrMapOvr>
    <a:masterClrMapping/>
  </p:clrMapOvr>
  <mc:AlternateContent xmlns:mc="http://schemas.openxmlformats.org/markup-compatibility/2006" xmlns:p14="http://schemas.microsoft.com/office/powerpoint/2010/main">
    <mc:Choice Requires="p14">
      <p:transition spd="slow" p14:dur="2000" advTm="87428"/>
    </mc:Choice>
    <mc:Fallback xmlns="">
      <p:transition spd="slow" advTm="8742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91680" y="2636912"/>
            <a:ext cx="6512511" cy="1143000"/>
          </a:xfrm>
          <a:effectLst/>
        </p:spPr>
        <p:txBody>
          <a:bodyPr/>
          <a:lstStyle/>
          <a:p>
            <a:pPr marL="0" indent="0" algn="l">
              <a:buNone/>
            </a:pPr>
            <a:r>
              <a:rPr lang="en-US" altLang="ja-JP" sz="4800" dirty="0">
                <a:effectLst/>
                <a:latin typeface="Helvetica Neue" charset="0"/>
                <a:ea typeface="ＭＳ Ｐゴシック" charset="-128"/>
                <a:sym typeface="Helvetica Neue" charset="0"/>
              </a:rPr>
              <a:t>(1) Curriculum</a:t>
            </a:r>
            <a:br>
              <a:rPr lang="en-US" altLang="ja-JP" sz="4800" dirty="0">
                <a:effectLst/>
                <a:latin typeface="Helvetica Neue" charset="0"/>
                <a:ea typeface="ＭＳ Ｐゴシック" charset="-128"/>
                <a:sym typeface="Helvetica Neue" charset="0"/>
              </a:rPr>
            </a:br>
            <a:br>
              <a:rPr lang="en-US" altLang="ja-JP" sz="4800" dirty="0">
                <a:latin typeface="Helvetica Neue" charset="0"/>
                <a:ea typeface="ＭＳ Ｐゴシック" charset="-128"/>
                <a:sym typeface="Helvetica Neue" charset="0"/>
              </a:rPr>
            </a:br>
            <a:endParaRPr kumimoji="1" lang="ja-JP" altLang="en-US" dirty="0"/>
          </a:p>
        </p:txBody>
      </p:sp>
    </p:spTree>
    <p:extLst>
      <p:ext uri="{BB962C8B-B14F-4D97-AF65-F5344CB8AC3E}">
        <p14:creationId xmlns:p14="http://schemas.microsoft.com/office/powerpoint/2010/main" val="1183351312"/>
      </p:ext>
    </p:extLst>
  </p:cSld>
  <p:clrMapOvr>
    <a:masterClrMapping/>
  </p:clrMapOvr>
  <mc:AlternateContent xmlns:mc="http://schemas.openxmlformats.org/markup-compatibility/2006" xmlns:p14="http://schemas.microsoft.com/office/powerpoint/2010/main">
    <mc:Choice Requires="p14">
      <p:transition spd="slow" p14:dur="2000" advTm="8736"/>
    </mc:Choice>
    <mc:Fallback xmlns="">
      <p:transition spd="slow" advTm="873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043608" y="2348880"/>
            <a:ext cx="7416824" cy="1918474"/>
          </a:xfrm>
          <a:prstGeom prst="rect">
            <a:avLst/>
          </a:prstGeom>
          <a:noFill/>
        </p:spPr>
        <p:txBody>
          <a:bodyPr wrap="square" rtlCol="0">
            <a:spAutoFit/>
          </a:bodyPr>
          <a:lstStyle/>
          <a:p>
            <a:pPr>
              <a:spcBef>
                <a:spcPts val="1500"/>
              </a:spcBef>
            </a:pPr>
            <a:r>
              <a:rPr lang="en-US" altLang="ja-JP" sz="2800" dirty="0">
                <a:latin typeface="Helvetica Neue" charset="0"/>
                <a:ea typeface="ＭＳ Ｐゴシック" charset="-128"/>
                <a:sym typeface="Helvetica Neue" charset="0"/>
              </a:rPr>
              <a:t>Requirements for Master’s Program:</a:t>
            </a:r>
          </a:p>
          <a:p>
            <a:pPr marL="457200" indent="-457200">
              <a:spcBef>
                <a:spcPts val="1000"/>
              </a:spcBef>
              <a:buFont typeface="Wingdings" panose="05000000000000000000" pitchFamily="2" charset="2"/>
              <a:buChar char="Ø"/>
            </a:pPr>
            <a:r>
              <a:rPr lang="en-US" altLang="ja-JP" sz="2800" dirty="0">
                <a:latin typeface="Helvetica Neue" charset="0"/>
                <a:ea typeface="ＭＳ Ｐゴシック" charset="-128"/>
                <a:sym typeface="Helvetica Neue" charset="0"/>
              </a:rPr>
              <a:t>Earn </a:t>
            </a:r>
            <a:r>
              <a:rPr lang="en-US" altLang="ja-JP" sz="2800" b="1" dirty="0">
                <a:latin typeface="Helvetica Neue" charset="0"/>
                <a:ea typeface="ＭＳ Ｐゴシック" charset="-128"/>
                <a:sym typeface="Helvetica Neue" charset="0"/>
              </a:rPr>
              <a:t>30</a:t>
            </a:r>
            <a:r>
              <a:rPr lang="en-US" altLang="ja-JP" sz="2800" dirty="0">
                <a:latin typeface="Helvetica Neue" charset="0"/>
                <a:ea typeface="ＭＳ Ｐゴシック" charset="-128"/>
                <a:sym typeface="Helvetica Neue" charset="0"/>
              </a:rPr>
              <a:t> credits (complete </a:t>
            </a:r>
            <a:r>
              <a:rPr lang="en-US" altLang="ja-JP" sz="2800" b="1" dirty="0">
                <a:latin typeface="Helvetica Neue" charset="0"/>
                <a:ea typeface="ＭＳ Ｐゴシック" charset="-128"/>
                <a:sym typeface="Helvetica Neue" charset="0"/>
              </a:rPr>
              <a:t>15</a:t>
            </a:r>
            <a:r>
              <a:rPr lang="en-US" altLang="ja-JP" sz="2800" dirty="0">
                <a:latin typeface="Helvetica Neue" charset="0"/>
                <a:ea typeface="ＭＳ Ｐゴシック" charset="-128"/>
                <a:sym typeface="Helvetica Neue" charset="0"/>
              </a:rPr>
              <a:t> courses) </a:t>
            </a:r>
          </a:p>
          <a:p>
            <a:pPr marL="457200" indent="-457200">
              <a:spcBef>
                <a:spcPts val="1000"/>
              </a:spcBef>
              <a:buFont typeface="Wingdings" panose="05000000000000000000" pitchFamily="2" charset="2"/>
              <a:buChar char="Ø"/>
            </a:pPr>
            <a:r>
              <a:rPr lang="en-US" altLang="ja-JP" sz="2800" dirty="0">
                <a:latin typeface="Helvetica Neue" charset="0"/>
                <a:ea typeface="ＭＳ Ｐゴシック" charset="-128"/>
                <a:sym typeface="Helvetica Neue" charset="0"/>
              </a:rPr>
              <a:t>Write and submit a </a:t>
            </a:r>
            <a:r>
              <a:rPr lang="en-US" altLang="ja-JP" sz="2800" b="1" dirty="0">
                <a:latin typeface="Helvetica Neue" charset="0"/>
                <a:ea typeface="ＭＳ Ｐゴシック" charset="-128"/>
                <a:sym typeface="Helvetica Neue" charset="0"/>
              </a:rPr>
              <a:t>Master’s thesis</a:t>
            </a:r>
          </a:p>
          <a:p>
            <a:endParaRPr kumimoji="1" lang="ja-JP" altLang="en-US" dirty="0"/>
          </a:p>
        </p:txBody>
      </p:sp>
      <p:sp>
        <p:nvSpPr>
          <p:cNvPr id="7" name="タイトル 1"/>
          <p:cNvSpPr>
            <a:spLocks noGrp="1"/>
          </p:cNvSpPr>
          <p:nvPr>
            <p:ph type="title"/>
          </p:nvPr>
        </p:nvSpPr>
        <p:spPr>
          <a:xfrm>
            <a:off x="467544" y="836712"/>
            <a:ext cx="6408712" cy="1368152"/>
          </a:xfrm>
        </p:spPr>
        <p:txBody>
          <a:bodyPr/>
          <a:lstStyle/>
          <a:p>
            <a:pPr marL="0" indent="0" algn="l">
              <a:buFont typeface="Wingdings" panose="05000000000000000000" pitchFamily="2" charset="2"/>
              <a:buChar char="Ø"/>
            </a:pPr>
            <a:r>
              <a:rPr lang="en-US" altLang="ja-JP" sz="4800" dirty="0">
                <a:effectLst/>
              </a:rPr>
              <a:t> Master’s Students</a:t>
            </a:r>
            <a:endParaRPr lang="ja-JP" altLang="en-US" sz="4800" u="sng" dirty="0">
              <a:effectLst/>
            </a:endParaRPr>
          </a:p>
        </p:txBody>
      </p:sp>
    </p:spTree>
    <p:extLst>
      <p:ext uri="{BB962C8B-B14F-4D97-AF65-F5344CB8AC3E}">
        <p14:creationId xmlns:p14="http://schemas.microsoft.com/office/powerpoint/2010/main" val="2536112743"/>
      </p:ext>
    </p:extLst>
  </p:cSld>
  <p:clrMapOvr>
    <a:masterClrMapping/>
  </p:clrMapOvr>
  <mc:AlternateContent xmlns:mc="http://schemas.openxmlformats.org/markup-compatibility/2006" xmlns:p14="http://schemas.microsoft.com/office/powerpoint/2010/main">
    <mc:Choice Requires="p14">
      <p:transition spd="slow" p14:dur="2000" advTm="52367"/>
    </mc:Choice>
    <mc:Fallback xmlns="">
      <p:transition spd="slow" advTm="5236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959471" y="1412776"/>
            <a:ext cx="7488832" cy="4536504"/>
          </a:xfrm>
        </p:spPr>
        <p:txBody>
          <a:bodyPr>
            <a:normAutofit fontScale="92500" lnSpcReduction="10000"/>
          </a:bodyPr>
          <a:lstStyle/>
          <a:p>
            <a:pPr marL="45720" indent="0">
              <a:spcBef>
                <a:spcPts val="1900"/>
              </a:spcBef>
              <a:buNone/>
            </a:pPr>
            <a:endParaRPr lang="en-US" altLang="ja-JP" sz="4000" dirty="0">
              <a:latin typeface="Helvetica Neue" charset="0"/>
              <a:ea typeface="ＭＳ Ｐゴシック" charset="-128"/>
              <a:sym typeface="Helvetica Neue" charset="0"/>
            </a:endParaRPr>
          </a:p>
          <a:p>
            <a:pPr marL="571500" indent="-571500">
              <a:spcBef>
                <a:spcPts val="500"/>
              </a:spcBef>
              <a:buFont typeface="Wingdings" panose="05000000000000000000" pitchFamily="2" charset="2"/>
              <a:buChar char="ü"/>
            </a:pPr>
            <a:r>
              <a:rPr lang="en-US" altLang="ja-JP" sz="3200" dirty="0">
                <a:solidFill>
                  <a:srgbClr val="C00000"/>
                </a:solidFill>
                <a:latin typeface="Helvetica Neue" charset="0"/>
                <a:ea typeface="ＭＳ Ｐゴシック" charset="-128"/>
                <a:sym typeface="Helvetica Neue" charset="0"/>
              </a:rPr>
              <a:t>Basic subjects (compulsory): </a:t>
            </a:r>
            <a:r>
              <a:rPr lang="en-US" altLang="ja-JP" sz="3200" b="1" dirty="0">
                <a:solidFill>
                  <a:srgbClr val="C00000"/>
                </a:solidFill>
                <a:latin typeface="Helvetica Neue" charset="0"/>
                <a:ea typeface="ＭＳ Ｐゴシック" charset="-128"/>
                <a:sym typeface="Helvetica Neue" charset="0"/>
              </a:rPr>
              <a:t>6 credits</a:t>
            </a:r>
          </a:p>
          <a:p>
            <a:pPr marL="0" indent="0">
              <a:spcBef>
                <a:spcPts val="500"/>
              </a:spcBef>
              <a:buNone/>
            </a:pPr>
            <a:r>
              <a:rPr lang="en-US" altLang="ja-JP" sz="2000" dirty="0">
                <a:latin typeface="Helvetica Neue" charset="0"/>
                <a:ea typeface="ＭＳ Ｐゴシック" charset="-128"/>
                <a:sym typeface="Helvetica Neue" charset="0"/>
              </a:rPr>
              <a:t>	</a:t>
            </a:r>
            <a:r>
              <a:rPr lang="ja-JP" altLang="en-US" sz="2000" dirty="0">
                <a:latin typeface="Helvetica Neue" charset="0"/>
                <a:ea typeface="ＭＳ Ｐゴシック" charset="-128"/>
                <a:sym typeface="Helvetica Neue" charset="0"/>
              </a:rPr>
              <a:t>・</a:t>
            </a:r>
            <a:r>
              <a:rPr lang="en-US" altLang="ja-JP" sz="2000" dirty="0">
                <a:latin typeface="Helvetica Neue" charset="0"/>
                <a:ea typeface="ＭＳ Ｐゴシック" charset="-128"/>
                <a:sym typeface="Helvetica Neue" charset="0"/>
              </a:rPr>
              <a:t>Research Methods in Linguistics</a:t>
            </a:r>
          </a:p>
          <a:p>
            <a:pPr marL="0" indent="0">
              <a:spcBef>
                <a:spcPts val="500"/>
              </a:spcBef>
              <a:buNone/>
            </a:pPr>
            <a:r>
              <a:rPr lang="en-US" altLang="ja-JP" sz="2000" dirty="0">
                <a:latin typeface="Helvetica Neue" charset="0"/>
                <a:ea typeface="ＭＳ Ｐゴシック" charset="-128"/>
                <a:sym typeface="Helvetica Neue" charset="0"/>
              </a:rPr>
              <a:t>	</a:t>
            </a:r>
            <a:r>
              <a:rPr lang="ja-JP" altLang="en-US" sz="2000" dirty="0">
                <a:latin typeface="Helvetica Neue" charset="0"/>
                <a:ea typeface="ＭＳ Ｐゴシック" charset="-128"/>
                <a:sym typeface="Helvetica Neue" charset="0"/>
              </a:rPr>
              <a:t>・</a:t>
            </a:r>
            <a:r>
              <a:rPr lang="en-US" altLang="ja-JP" sz="2000" dirty="0">
                <a:latin typeface="Helvetica Neue" charset="0"/>
                <a:ea typeface="ＭＳ Ｐゴシック" charset="-128"/>
                <a:sym typeface="Helvetica Neue" charset="0"/>
              </a:rPr>
              <a:t>Introduction to Language Sciences</a:t>
            </a:r>
          </a:p>
          <a:p>
            <a:pPr marL="0" indent="0">
              <a:spcBef>
                <a:spcPts val="500"/>
              </a:spcBef>
              <a:buNone/>
            </a:pPr>
            <a:r>
              <a:rPr lang="en-US" altLang="ja-JP" sz="2000" dirty="0">
                <a:latin typeface="Helvetica Neue" charset="0"/>
                <a:ea typeface="ＭＳ Ｐゴシック" charset="-128"/>
                <a:sym typeface="Helvetica Neue" charset="0"/>
              </a:rPr>
              <a:t>	</a:t>
            </a:r>
            <a:r>
              <a:rPr lang="ja-JP" altLang="en-US" sz="2000" dirty="0">
                <a:latin typeface="Helvetica Neue" charset="0"/>
                <a:ea typeface="ＭＳ Ｐゴシック" charset="-128"/>
                <a:sym typeface="Helvetica Neue" charset="0"/>
              </a:rPr>
              <a:t>・</a:t>
            </a:r>
            <a:r>
              <a:rPr lang="en-US" altLang="ja-JP" sz="2000" dirty="0">
                <a:latin typeface="Helvetica Neue" charset="0"/>
                <a:ea typeface="ＭＳ Ｐゴシック" charset="-128"/>
                <a:sym typeface="Helvetica Neue" charset="0"/>
              </a:rPr>
              <a:t>Ethics for Academic Research </a:t>
            </a:r>
          </a:p>
          <a:p>
            <a:pPr marL="45720" indent="0">
              <a:spcBef>
                <a:spcPts val="500"/>
              </a:spcBef>
              <a:buNone/>
            </a:pPr>
            <a:endParaRPr lang="en-US" altLang="ja-JP" sz="3200" dirty="0">
              <a:solidFill>
                <a:srgbClr val="C00000"/>
              </a:solidFill>
              <a:latin typeface="Helvetica Neue" charset="0"/>
              <a:ea typeface="ＭＳ Ｐゴシック" charset="-128"/>
              <a:sym typeface="Helvetica Neue" charset="0"/>
            </a:endParaRPr>
          </a:p>
          <a:p>
            <a:pPr marL="571500" indent="-571500">
              <a:spcBef>
                <a:spcPts val="500"/>
              </a:spcBef>
              <a:buFont typeface="Wingdings" panose="05000000000000000000" pitchFamily="2" charset="2"/>
              <a:buChar char="ü"/>
            </a:pPr>
            <a:r>
              <a:rPr lang="en-US" altLang="ja-JP" sz="3200" dirty="0">
                <a:solidFill>
                  <a:srgbClr val="C00000"/>
                </a:solidFill>
                <a:latin typeface="Helvetica Neue" charset="0"/>
                <a:ea typeface="ＭＳ Ｐゴシック" charset="-128"/>
                <a:sym typeface="Helvetica Neue" charset="0"/>
              </a:rPr>
              <a:t>Core subjects (elective): </a:t>
            </a:r>
            <a:r>
              <a:rPr lang="en-US" altLang="ja-JP" sz="3200" b="1" dirty="0">
                <a:solidFill>
                  <a:srgbClr val="C00000"/>
                </a:solidFill>
                <a:latin typeface="Helvetica Neue" charset="0"/>
                <a:ea typeface="ＭＳ Ｐゴシック" charset="-128"/>
                <a:sym typeface="Helvetica Neue" charset="0"/>
              </a:rPr>
              <a:t>18 credits</a:t>
            </a:r>
          </a:p>
          <a:p>
            <a:pPr marL="0" indent="0">
              <a:spcBef>
                <a:spcPts val="500"/>
              </a:spcBef>
              <a:buNone/>
            </a:pPr>
            <a:endParaRPr lang="en-US" altLang="ja-JP" sz="3200" b="1" dirty="0">
              <a:solidFill>
                <a:srgbClr val="C00000"/>
              </a:solidFill>
              <a:latin typeface="Helvetica Neue" charset="0"/>
              <a:ea typeface="ＭＳ Ｐゴシック" charset="-128"/>
              <a:sym typeface="Helvetica Neue" charset="0"/>
            </a:endParaRPr>
          </a:p>
          <a:p>
            <a:pPr marL="571500" indent="-571500">
              <a:spcBef>
                <a:spcPts val="500"/>
              </a:spcBef>
              <a:buFont typeface="Wingdings" panose="05000000000000000000" pitchFamily="2" charset="2"/>
              <a:buChar char="ü"/>
            </a:pPr>
            <a:r>
              <a:rPr lang="en-US" altLang="ja-JP" sz="3200" dirty="0">
                <a:solidFill>
                  <a:srgbClr val="C00000"/>
                </a:solidFill>
                <a:latin typeface="Helvetica Neue" charset="0"/>
                <a:ea typeface="ＭＳ Ｐゴシック" charset="-128"/>
                <a:sym typeface="Helvetica Neue" charset="0"/>
              </a:rPr>
              <a:t>Seminar: </a:t>
            </a:r>
            <a:r>
              <a:rPr lang="en-US" altLang="ja-JP" sz="3200" b="1" dirty="0">
                <a:solidFill>
                  <a:srgbClr val="C00000"/>
                </a:solidFill>
                <a:latin typeface="Helvetica Neue" charset="0"/>
                <a:ea typeface="ＭＳ Ｐゴシック" charset="-128"/>
                <a:sym typeface="Helvetica Neue" charset="0"/>
              </a:rPr>
              <a:t>6 credits</a:t>
            </a:r>
          </a:p>
          <a:p>
            <a:endParaRPr kumimoji="1" lang="ja-JP" altLang="en-US" dirty="0"/>
          </a:p>
        </p:txBody>
      </p:sp>
      <p:sp>
        <p:nvSpPr>
          <p:cNvPr id="4" name="テキスト ボックス 3"/>
          <p:cNvSpPr txBox="1"/>
          <p:nvPr/>
        </p:nvSpPr>
        <p:spPr>
          <a:xfrm>
            <a:off x="545679" y="836712"/>
            <a:ext cx="8316416"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 indent="0">
              <a:spcBef>
                <a:spcPts val="1900"/>
              </a:spcBef>
              <a:buNone/>
            </a:pPr>
            <a:r>
              <a:rPr lang="en-US" altLang="ja-JP" sz="4000" dirty="0">
                <a:latin typeface="Helvetica Neue" charset="0"/>
                <a:ea typeface="ＭＳ Ｐゴシック" charset="-128"/>
                <a:sym typeface="Helvetica Neue" charset="0"/>
              </a:rPr>
              <a:t>Required Courses</a:t>
            </a:r>
          </a:p>
        </p:txBody>
      </p:sp>
    </p:spTree>
    <p:extLst>
      <p:ext uri="{BB962C8B-B14F-4D97-AF65-F5344CB8AC3E}">
        <p14:creationId xmlns:p14="http://schemas.microsoft.com/office/powerpoint/2010/main" val="2786996206"/>
      </p:ext>
    </p:extLst>
  </p:cSld>
  <p:clrMapOvr>
    <a:masterClrMapping/>
  </p:clrMapOvr>
  <mc:AlternateContent xmlns:mc="http://schemas.openxmlformats.org/markup-compatibility/2006" xmlns:p14="http://schemas.microsoft.com/office/powerpoint/2010/main">
    <mc:Choice Requires="p14">
      <p:transition spd="slow" p14:dur="2000" advTm="130809"/>
    </mc:Choice>
    <mc:Fallback xmlns="">
      <p:transition spd="slow" advTm="13080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4D728F05-2B45-3596-7A8B-7E09D5315676}"/>
              </a:ext>
            </a:extLst>
          </p:cNvPr>
          <p:cNvPicPr>
            <a:picLocks noChangeAspect="1"/>
          </p:cNvPicPr>
          <p:nvPr/>
        </p:nvPicPr>
        <p:blipFill>
          <a:blip r:embed="rId2"/>
          <a:stretch>
            <a:fillRect/>
          </a:stretch>
        </p:blipFill>
        <p:spPr>
          <a:xfrm>
            <a:off x="0" y="281543"/>
            <a:ext cx="9144000" cy="6294913"/>
          </a:xfrm>
          <a:prstGeom prst="rect">
            <a:avLst/>
          </a:prstGeom>
        </p:spPr>
      </p:pic>
    </p:spTree>
    <p:extLst>
      <p:ext uri="{BB962C8B-B14F-4D97-AF65-F5344CB8AC3E}">
        <p14:creationId xmlns:p14="http://schemas.microsoft.com/office/powerpoint/2010/main" val="1629018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43438"/>
            <a:ext cx="6512511" cy="1143000"/>
          </a:xfrm>
        </p:spPr>
        <p:txBody>
          <a:bodyPr/>
          <a:lstStyle/>
          <a:p>
            <a:pPr>
              <a:buFont typeface="Wingdings" panose="05000000000000000000" pitchFamily="2" charset="2"/>
              <a:buChar char="Ø"/>
            </a:pPr>
            <a:r>
              <a:rPr kumimoji="1" lang="en-US" altLang="ja-JP" dirty="0">
                <a:effectLst/>
              </a:rPr>
              <a:t> Course Registration</a:t>
            </a:r>
            <a:endParaRPr kumimoji="1" lang="ja-JP" altLang="en-US" dirty="0">
              <a:effectLst/>
            </a:endParaRPr>
          </a:p>
        </p:txBody>
      </p:sp>
      <p:sp>
        <p:nvSpPr>
          <p:cNvPr id="3" name="コンテンツ プレースホルダー 2"/>
          <p:cNvSpPr>
            <a:spLocks noGrp="1"/>
          </p:cNvSpPr>
          <p:nvPr>
            <p:ph sz="quarter" idx="13"/>
          </p:nvPr>
        </p:nvSpPr>
        <p:spPr>
          <a:xfrm>
            <a:off x="473324" y="1484784"/>
            <a:ext cx="8496944" cy="4896544"/>
          </a:xfrm>
        </p:spPr>
        <p:txBody>
          <a:bodyPr>
            <a:normAutofit/>
          </a:bodyPr>
          <a:lstStyle/>
          <a:p>
            <a:pPr marL="45720" indent="0">
              <a:buNone/>
            </a:pPr>
            <a:r>
              <a:rPr kumimoji="1" lang="en-US" altLang="ja-JP" sz="2600" dirty="0"/>
              <a:t>Course registration procedures</a:t>
            </a:r>
            <a:r>
              <a:rPr lang="en-US" altLang="ja-JP" sz="2600" dirty="0"/>
              <a:t>:</a:t>
            </a:r>
          </a:p>
          <a:p>
            <a:pPr>
              <a:buFont typeface="Wingdings" panose="05000000000000000000" pitchFamily="2" charset="2"/>
              <a:buChar char="p"/>
            </a:pPr>
            <a:r>
              <a:rPr kumimoji="1" lang="en-US" altLang="ja-JP" sz="2600" dirty="0"/>
              <a:t> </a:t>
            </a:r>
            <a:r>
              <a:rPr lang="en-US" altLang="ja-JP" sz="2600" dirty="0"/>
              <a:t>Register for your courses online using the Student Affairs Information System</a:t>
            </a:r>
          </a:p>
          <a:p>
            <a:pPr>
              <a:buFont typeface="Wingdings" panose="05000000000000000000" pitchFamily="2" charset="2"/>
              <a:buChar char="p"/>
            </a:pPr>
            <a:r>
              <a:rPr lang="en-US" altLang="ja-JP" sz="2600" dirty="0"/>
              <a:t> Submit the Class Registration Form by email to the Student Affairs Office</a:t>
            </a:r>
          </a:p>
          <a:p>
            <a:pPr>
              <a:buFont typeface="Wingdings" panose="05000000000000000000" pitchFamily="2" charset="2"/>
              <a:buChar char="p"/>
            </a:pPr>
            <a:r>
              <a:rPr lang="en-US" altLang="ja-JP" sz="2600" dirty="0"/>
              <a:t> Registration must be completed between </a:t>
            </a:r>
            <a:r>
              <a:rPr lang="en-US" altLang="ja-JP" sz="2600" dirty="0">
                <a:solidFill>
                  <a:srgbClr val="FF0000"/>
                </a:solidFill>
              </a:rPr>
              <a:t>Monday, October 3rd and Monday, October 17th</a:t>
            </a:r>
          </a:p>
          <a:p>
            <a:pPr>
              <a:buFont typeface="Wingdings" panose="05000000000000000000" pitchFamily="2" charset="2"/>
              <a:buChar char="p"/>
            </a:pPr>
            <a:r>
              <a:rPr lang="en-US" altLang="ja-JP" sz="2600" dirty="0">
                <a:solidFill>
                  <a:srgbClr val="FF0000"/>
                </a:solidFill>
              </a:rPr>
              <a:t> </a:t>
            </a:r>
            <a:r>
              <a:rPr lang="en-US" altLang="ja-JP" sz="2600" dirty="0"/>
              <a:t>Please check the Student Handbook for further information</a:t>
            </a:r>
          </a:p>
        </p:txBody>
      </p:sp>
    </p:spTree>
    <p:custDataLst>
      <p:tags r:id="rId1"/>
    </p:custDataLst>
    <p:extLst>
      <p:ext uri="{BB962C8B-B14F-4D97-AF65-F5344CB8AC3E}">
        <p14:creationId xmlns:p14="http://schemas.microsoft.com/office/powerpoint/2010/main" val="125221948"/>
      </p:ext>
    </p:extLst>
  </p:cSld>
  <p:clrMapOvr>
    <a:masterClrMapping/>
  </p:clrMapOvr>
  <mc:AlternateContent xmlns:mc="http://schemas.openxmlformats.org/markup-compatibility/2006" xmlns:p14="http://schemas.microsoft.com/office/powerpoint/2010/main">
    <mc:Choice Requires="p14">
      <p:transition spd="slow" p14:dur="2000" advTm="127967"/>
    </mc:Choice>
    <mc:Fallback xmlns="">
      <p:transition spd="slow" advTm="12796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30.2"/>
</p:tagLst>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10009</TotalTime>
  <Words>1191</Words>
  <Application>Microsoft Office PowerPoint</Application>
  <PresentationFormat>画面に合わせる (4:3)</PresentationFormat>
  <Paragraphs>143</Paragraphs>
  <Slides>22</Slides>
  <Notes>20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22</vt:i4>
      </vt:variant>
    </vt:vector>
  </HeadingPairs>
  <TitlesOfParts>
    <vt:vector size="29" baseType="lpstr">
      <vt:lpstr>Helvetica Neue</vt:lpstr>
      <vt:lpstr>Arial</vt:lpstr>
      <vt:lpstr>Calibri</vt:lpstr>
      <vt:lpstr>Georgia</vt:lpstr>
      <vt:lpstr>Trebuchet MS</vt:lpstr>
      <vt:lpstr>Wingdings</vt:lpstr>
      <vt:lpstr>スリップストリーム</vt:lpstr>
      <vt:lpstr>PowerPoint プレゼンテーション</vt:lpstr>
      <vt:lpstr>PowerPoint プレゼンテーション</vt:lpstr>
      <vt:lpstr>PowerPoint プレゼンテーション</vt:lpstr>
      <vt:lpstr>PowerPoint プレゼンテーション</vt:lpstr>
      <vt:lpstr>(1) Curriculum  </vt:lpstr>
      <vt:lpstr> Master’s Students</vt:lpstr>
      <vt:lpstr>PowerPoint プレゼンテーション</vt:lpstr>
      <vt:lpstr>PowerPoint プレゼンテーション</vt:lpstr>
      <vt:lpstr> Course Registration</vt:lpstr>
      <vt:lpstr>PowerPoint プレゼンテーション</vt:lpstr>
      <vt:lpstr>PowerPoint プレゼンテーション</vt:lpstr>
      <vt:lpstr>PhD Students</vt:lpstr>
      <vt:lpstr> Course Registration</vt:lpstr>
      <vt:lpstr>(2) Schedule  </vt:lpstr>
      <vt:lpstr> Major deadlines for Master’s program</vt:lpstr>
      <vt:lpstr> Major deadlines for PhD program</vt:lpstr>
      <vt:lpstr> Academic Portfolio for PhD students</vt:lpstr>
      <vt:lpstr> GSICS Online Bulletin Board for Students</vt:lpstr>
      <vt:lpstr>Other information</vt:lpstr>
      <vt:lpstr>PowerPoint プレゼンテーション</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Mariko</dc:creator>
  <cp:lastModifiedBy>荒井　奈穂美</cp:lastModifiedBy>
  <cp:revision>103</cp:revision>
  <cp:lastPrinted>2020-09-17T10:15:29Z</cp:lastPrinted>
  <dcterms:created xsi:type="dcterms:W3CDTF">2019-09-18T10:20:57Z</dcterms:created>
  <dcterms:modified xsi:type="dcterms:W3CDTF">2022-09-28T02:57:52Z</dcterms:modified>
</cp:coreProperties>
</file>