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6" r:id="rId3"/>
    <p:sldId id="279" r:id="rId4"/>
    <p:sldId id="257" r:id="rId5"/>
    <p:sldId id="270" r:id="rId6"/>
    <p:sldId id="258" r:id="rId7"/>
    <p:sldId id="259" r:id="rId8"/>
    <p:sldId id="275" r:id="rId9"/>
    <p:sldId id="273" r:id="rId10"/>
    <p:sldId id="262" r:id="rId11"/>
    <p:sldId id="274" r:id="rId12"/>
    <p:sldId id="272" r:id="rId13"/>
    <p:sldId id="261" r:id="rId14"/>
    <p:sldId id="265" r:id="rId15"/>
    <p:sldId id="280" r:id="rId16"/>
    <p:sldId id="263" r:id="rId17"/>
    <p:sldId id="266" r:id="rId18"/>
    <p:sldId id="267" r:id="rId19"/>
    <p:sldId id="277" r:id="rId20"/>
    <p:sldId id="281" r:id="rId21"/>
    <p:sldId id="278" r:id="rId22"/>
    <p:sldId id="269" r:id="rId2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024" autoAdjust="0"/>
  </p:normalViewPr>
  <p:slideViewPr>
    <p:cSldViewPr>
      <p:cViewPr varScale="1">
        <p:scale>
          <a:sx n="106" d="100"/>
          <a:sy n="106" d="100"/>
        </p:scale>
        <p:origin x="186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r">
              <a:defRPr sz="1200"/>
            </a:lvl1pPr>
          </a:lstStyle>
          <a:p>
            <a:fld id="{0BB3B3E4-E4CE-4792-89C4-D3F88F3D3FE5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r">
              <a:defRPr sz="1200"/>
            </a:lvl1pPr>
          </a:lstStyle>
          <a:p>
            <a:fld id="{A06352BC-8397-4D5E-B800-55F7C0B2B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9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6" y="2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/>
          <a:lstStyle>
            <a:lvl1pPr algn="r">
              <a:defRPr sz="1200"/>
            </a:lvl1pPr>
          </a:lstStyle>
          <a:p>
            <a:fld id="{1EA4E4D8-5697-4BCA-847E-D3D050D6D0CC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6" tIns="47378" rIns="94756" bIns="4737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4"/>
            <a:ext cx="5679440" cy="4605575"/>
          </a:xfrm>
          <a:prstGeom prst="rect">
            <a:avLst/>
          </a:prstGeom>
        </p:spPr>
        <p:txBody>
          <a:bodyPr vert="horz" lIns="94756" tIns="47378" rIns="94756" bIns="4737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56" tIns="47378" rIns="94756" bIns="47378" rtlCol="0" anchor="b"/>
          <a:lstStyle>
            <a:lvl1pPr algn="r">
              <a:defRPr sz="1200"/>
            </a:lvl1pPr>
          </a:lstStyle>
          <a:p>
            <a:fld id="{D600B69F-5903-4E44-A2C1-9C2A7034E1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48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044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06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89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907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33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420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8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87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79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806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453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821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896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405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447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125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0B69F-5903-4E44-A2C1-9C2A7034E13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33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altLang="ja-JP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2C2148-BD49-4B56-BFA6-7C3719065240}" type="datetimeFigureOut">
              <a:rPr kumimoji="1" lang="ja-JP" altLang="en-US" smtClean="0"/>
              <a:t>2022/9/28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546DF8-6D17-40FF-9709-2C68F80DD4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int-kkdk@grp.tohoku.ac.j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tohoku.ac.jp/intcul-student-99info-board-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7664" y="4725144"/>
            <a:ext cx="6986638" cy="1112759"/>
          </a:xfrm>
        </p:spPr>
        <p:txBody>
          <a:bodyPr>
            <a:normAutofit/>
          </a:bodyPr>
          <a:lstStyle/>
          <a:p>
            <a:pPr algn="ctr">
              <a:spcBef>
                <a:spcPts val="4500"/>
              </a:spcBef>
            </a:pPr>
            <a:r>
              <a:rPr kumimoji="1" lang="en-US" altLang="ja-JP" dirty="0"/>
              <a:t>Graduate School of International Cultural Studies Tohoku University 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2204864"/>
            <a:ext cx="8316416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4400" dirty="0"/>
              <a:t>Orientation for New Students</a:t>
            </a:r>
          </a:p>
          <a:p>
            <a:pPr algn="ctr"/>
            <a:r>
              <a:rPr kumimoji="1" lang="en-US" altLang="ja-JP" sz="4400">
                <a:solidFill>
                  <a:schemeClr val="tx1"/>
                </a:solidFill>
              </a:rPr>
              <a:t>Fall </a:t>
            </a:r>
            <a:r>
              <a:rPr kumimoji="1" lang="en-US" altLang="ja-JP" sz="4400" dirty="0"/>
              <a:t>2022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0648"/>
            <a:ext cx="1140935" cy="1754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965490" cy="160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826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15616" y="1986955"/>
            <a:ext cx="66247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5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To complete the Doctoral Program,</a:t>
            </a:r>
          </a:p>
          <a:p>
            <a:pPr>
              <a:spcBef>
                <a:spcPts val="20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you must</a:t>
            </a: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 earn 12 units (pass 6 courses)</a:t>
            </a:r>
          </a:p>
          <a:p>
            <a:pPr>
              <a:spcBef>
                <a:spcPts val="1000"/>
              </a:spcBef>
            </a:pPr>
            <a:r>
              <a:rPr lang="en-US" altLang="ja-JP" dirty="0">
                <a:latin typeface="Helvetica Neue" charset="0"/>
                <a:ea typeface="ＭＳ Ｐゴシック" charset="-128"/>
                <a:sym typeface="Helvetica Neue" charset="0"/>
              </a:rPr>
              <a:t>advanced research A/B, advanced seminar A/B, </a:t>
            </a:r>
            <a:br>
              <a:rPr lang="en-US" altLang="ja-JP" dirty="0">
                <a:latin typeface="Helvetica Neue" charset="0"/>
                <a:ea typeface="ＭＳ Ｐゴシック" charset="-128"/>
                <a:sym typeface="Helvetica Neue" charset="0"/>
              </a:rPr>
            </a:br>
            <a:r>
              <a:rPr lang="en-US" altLang="ja-JP" dirty="0">
                <a:latin typeface="Helvetica Neue" charset="0"/>
                <a:ea typeface="ＭＳ Ｐゴシック" charset="-128"/>
                <a:sym typeface="Helvetica Neue" charset="0"/>
              </a:rPr>
              <a:t>advanced lecture A/B </a:t>
            </a:r>
          </a:p>
          <a:p>
            <a:pPr>
              <a:spcBef>
                <a:spcPts val="10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and</a:t>
            </a: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 submit a doctoral dissertation</a:t>
            </a:r>
          </a:p>
          <a:p>
            <a:endParaRPr kumimoji="1" lang="ja-JP" alt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6516216" y="0"/>
            <a:ext cx="2501922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(1) Curriculum/Doctor 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0" y="836712"/>
            <a:ext cx="8546008" cy="1368152"/>
          </a:xfrm>
        </p:spPr>
        <p:txBody>
          <a:bodyPr/>
          <a:lstStyle/>
          <a:p>
            <a:pPr marL="45720" indent="0"/>
            <a:r>
              <a:rPr lang="en-US" altLang="ja-JP" sz="4800" dirty="0"/>
              <a:t>FOR </a:t>
            </a:r>
            <a:r>
              <a:rPr lang="en-US" altLang="ja-JP" sz="4800" u="sng" dirty="0"/>
              <a:t>DOCTORAL STUDENTS</a:t>
            </a:r>
            <a:endParaRPr lang="ja-JP" altLang="en-US" sz="4800" u="sng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64319" y="5449440"/>
            <a:ext cx="64800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Important: Prior to the submission of the dissertation, the students are required to have two or </a:t>
            </a:r>
            <a:r>
              <a:rPr lang="en-US" altLang="ja-JP" dirty="0"/>
              <a:t>more </a:t>
            </a:r>
            <a:r>
              <a:rPr kumimoji="1" lang="en-US" altLang="ja-JP" dirty="0"/>
              <a:t>papers published in academic journals </a:t>
            </a:r>
            <a:r>
              <a:rPr lang="en-US" altLang="ja-JP" dirty="0"/>
              <a:t>(at least one of those journals must be a prominent one)</a:t>
            </a:r>
            <a:r>
              <a:rPr kumimoji="1" lang="en-US" altLang="ja-JP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9628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80528" y="548680"/>
            <a:ext cx="6512511" cy="1143000"/>
          </a:xfrm>
        </p:spPr>
        <p:txBody>
          <a:bodyPr/>
          <a:lstStyle/>
          <a:p>
            <a:r>
              <a:rPr kumimoji="1" lang="en-US" altLang="ja-JP" dirty="0"/>
              <a:t>Course Registration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395536" y="1657792"/>
            <a:ext cx="8618016" cy="465152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en-US" altLang="ja-JP" sz="2600" dirty="0"/>
              <a:t>To register for courses, </a:t>
            </a:r>
            <a:r>
              <a:rPr lang="en-US" altLang="ja-JP" sz="2600" dirty="0"/>
              <a:t>you must:</a:t>
            </a:r>
          </a:p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sz="2600" dirty="0"/>
              <a:t> </a:t>
            </a:r>
            <a:r>
              <a:rPr lang="en-US" altLang="ja-JP" sz="2600" dirty="0"/>
              <a:t>use the Student Affairs Information System and register for your courses online. 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sz="2600" dirty="0"/>
              <a:t> submit your course registration form to the Academic Affairs Office via the Google Form. 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sz="2600" dirty="0"/>
              <a:t> complete registration between </a:t>
            </a:r>
            <a:r>
              <a:rPr lang="en-US" altLang="ja-JP" sz="2600" dirty="0">
                <a:solidFill>
                  <a:srgbClr val="FF0000"/>
                </a:solidFill>
              </a:rPr>
              <a:t>October 3 (Mon) and October 17 (Mon)</a:t>
            </a:r>
            <a:r>
              <a:rPr lang="en-US" altLang="ja-JP" sz="2600" dirty="0"/>
              <a:t>. 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5004048" y="40432"/>
            <a:ext cx="4009504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(1) Curriculum/Doctor</a:t>
            </a:r>
          </a:p>
        </p:txBody>
      </p:sp>
    </p:spTree>
    <p:extLst>
      <p:ext uri="{BB962C8B-B14F-4D97-AF65-F5344CB8AC3E}">
        <p14:creationId xmlns:p14="http://schemas.microsoft.com/office/powerpoint/2010/main" val="616445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800" dirty="0">
                <a:latin typeface="Helvetica Neue" charset="0"/>
                <a:ea typeface="ＭＳ Ｐゴシック" charset="-128"/>
                <a:sym typeface="Helvetica Neue" charset="0"/>
              </a:rPr>
              <a:t>Schedule</a:t>
            </a:r>
            <a:br>
              <a:rPr lang="en-US" altLang="ja-JP" sz="4800" dirty="0">
                <a:latin typeface="Helvetica Neue" charset="0"/>
                <a:ea typeface="ＭＳ Ｐゴシック" charset="-128"/>
                <a:sym typeface="Helvetica Neue" charset="0"/>
              </a:rPr>
            </a:br>
            <a:endParaRPr kumimoji="1"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159" y="116632"/>
            <a:ext cx="4286175" cy="71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59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26728"/>
            <a:ext cx="8496944" cy="1224136"/>
          </a:xfrm>
        </p:spPr>
        <p:txBody>
          <a:bodyPr/>
          <a:lstStyle/>
          <a:p>
            <a:pPr algn="l"/>
            <a:r>
              <a:rPr lang="en-US" altLang="ja-JP" sz="3000" dirty="0">
                <a:latin typeface="Helvetica Neue" charset="0"/>
                <a:ea typeface="ＭＳ Ｐゴシック" charset="-128"/>
                <a:sym typeface="Helvetica Neue" charset="0"/>
              </a:rPr>
              <a:t>Important events in the 2 years  </a:t>
            </a:r>
            <a:br>
              <a:rPr lang="en-US" altLang="ja-JP" sz="3000" dirty="0">
                <a:latin typeface="Helvetica Neue" charset="0"/>
                <a:ea typeface="ＭＳ Ｐゴシック" charset="-128"/>
                <a:sym typeface="Helvetica Neue" charset="0"/>
              </a:rPr>
            </a:br>
            <a:r>
              <a:rPr lang="en-US" altLang="ja-JP" sz="3000" dirty="0">
                <a:latin typeface="Helvetica Neue" charset="0"/>
                <a:ea typeface="ＭＳ Ｐゴシック" charset="-128"/>
                <a:sym typeface="Helvetica Neue" charset="0"/>
              </a:rPr>
              <a:t>for </a:t>
            </a:r>
            <a:r>
              <a:rPr lang="en-US" altLang="ja-JP" sz="3000" u="sng" dirty="0">
                <a:latin typeface="Helvetica Neue" charset="0"/>
                <a:ea typeface="ＭＳ Ｐゴシック" charset="-128"/>
                <a:sym typeface="Helvetica Neue" charset="0"/>
              </a:rPr>
              <a:t>Master students</a:t>
            </a:r>
            <a:endParaRPr kumimoji="1" lang="ja-JP" altLang="en-US" sz="3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467543" y="1556792"/>
            <a:ext cx="8548965" cy="48965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ja-JP" b="1" u="sng" dirty="0" err="1"/>
              <a:t>T</a:t>
            </a:r>
            <a:r>
              <a:rPr kumimoji="1" lang="en-US" altLang="ja-JP" b="1" u="sng" dirty="0" err="1"/>
              <a:t>the</a:t>
            </a:r>
            <a:r>
              <a:rPr kumimoji="1" lang="en-US" altLang="ja-JP" b="1" u="sng" dirty="0"/>
              <a:t> 1</a:t>
            </a:r>
            <a:r>
              <a:rPr kumimoji="1" lang="en-US" altLang="ja-JP" b="1" u="sng" baseline="30000" dirty="0"/>
              <a:t>st</a:t>
            </a:r>
            <a:r>
              <a:rPr kumimoji="1" lang="en-US" altLang="ja-JP" b="1" u="sng" dirty="0"/>
              <a:t> semester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1" lang="en-US" altLang="ja-JP" dirty="0"/>
              <a:t>Submit the “Research Title” Form </a:t>
            </a:r>
            <a:r>
              <a:rPr lang="en-US" altLang="ja-JP" dirty="0"/>
              <a:t>(the end</a:t>
            </a:r>
            <a:r>
              <a:rPr kumimoji="1" lang="en-US" altLang="ja-JP" dirty="0"/>
              <a:t> of December)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Give a “Research Title” presentation (late January)</a:t>
            </a:r>
          </a:p>
          <a:p>
            <a:pPr marL="45720" indent="0">
              <a:buNone/>
            </a:pPr>
            <a:endParaRPr kumimoji="1" lang="en-US" altLang="ja-JP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b="1" u="sng" dirty="0"/>
              <a:t>End of the 3</a:t>
            </a:r>
            <a:r>
              <a:rPr lang="en-US" altLang="ja-JP" b="1" u="sng" baseline="30000" dirty="0"/>
              <a:t>rd</a:t>
            </a:r>
            <a:r>
              <a:rPr lang="en-US" altLang="ja-JP" b="1" u="sng" dirty="0"/>
              <a:t> semester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1" lang="en-US" altLang="ja-JP" dirty="0"/>
              <a:t>Give a “Thesis Plan” presentation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altLang="ja-JP" dirty="0"/>
          </a:p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b="1" u="sng" dirty="0"/>
              <a:t>During the 4</a:t>
            </a:r>
            <a:r>
              <a:rPr kumimoji="1" lang="en-US" altLang="ja-JP" b="1" u="sng" baseline="30000" dirty="0"/>
              <a:t>th</a:t>
            </a:r>
            <a:r>
              <a:rPr kumimoji="1" lang="en-US" altLang="ja-JP" b="1" u="sng" dirty="0"/>
              <a:t> semester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Submit </a:t>
            </a:r>
            <a:r>
              <a:rPr lang="en-US" altLang="ja-JP" dirty="0">
                <a:solidFill>
                  <a:schemeClr val="tx1"/>
                </a:solidFill>
              </a:rPr>
              <a:t>the Master’s </a:t>
            </a:r>
            <a:r>
              <a:rPr lang="en-US" altLang="ja-JP" dirty="0"/>
              <a:t>thesis along with the “Master’s Thesis Title Registration” form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Give a presentation on </a:t>
            </a:r>
            <a:r>
              <a:rPr lang="en-US" altLang="ja-JP" dirty="0">
                <a:solidFill>
                  <a:schemeClr val="tx1"/>
                </a:solidFill>
              </a:rPr>
              <a:t>your Master’s </a:t>
            </a:r>
            <a:r>
              <a:rPr lang="en-US" altLang="ja-JP" dirty="0"/>
              <a:t>thesis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Pass the oral examination </a:t>
            </a:r>
            <a:r>
              <a:rPr kumimoji="1" lang="en-US" altLang="ja-JP" dirty="0"/>
              <a:t>(Defense)</a:t>
            </a:r>
            <a:endParaRPr kumimoji="1" lang="ja-JP" altLang="en-US" dirty="0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6660232" y="0"/>
            <a:ext cx="2356277" cy="656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(2) Schedule</a:t>
            </a:r>
            <a:r>
              <a:rPr lang="en-GB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/</a:t>
            </a: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Master</a:t>
            </a:r>
            <a:endParaRPr lang="en-US" altLang="ja-JP" sz="2000" dirty="0">
              <a:latin typeface="Helvetica Neue" charset="0"/>
              <a:ea typeface="ＭＳ Ｐゴシック" charset="-128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34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26728"/>
            <a:ext cx="8496944" cy="1224136"/>
          </a:xfrm>
        </p:spPr>
        <p:txBody>
          <a:bodyPr/>
          <a:lstStyle/>
          <a:p>
            <a:pPr algn="l"/>
            <a:r>
              <a:rPr lang="en-US" altLang="ja-JP" sz="3000" dirty="0">
                <a:latin typeface="Helvetica Neue" charset="0"/>
                <a:ea typeface="ＭＳ Ｐゴシック" charset="-128"/>
                <a:sym typeface="Helvetica Neue" charset="0"/>
              </a:rPr>
              <a:t>Important events in 3 years  </a:t>
            </a:r>
            <a:br>
              <a:rPr lang="en-US" altLang="ja-JP" sz="3000" dirty="0">
                <a:latin typeface="Helvetica Neue" charset="0"/>
                <a:ea typeface="ＭＳ Ｐゴシック" charset="-128"/>
                <a:sym typeface="Helvetica Neue" charset="0"/>
              </a:rPr>
            </a:br>
            <a:r>
              <a:rPr lang="en-US" altLang="ja-JP" sz="3000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for </a:t>
            </a:r>
            <a:r>
              <a:rPr lang="en-US" altLang="ja-JP" sz="3000" u="sng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Doctoral </a:t>
            </a:r>
            <a:r>
              <a:rPr lang="en-US" altLang="ja-JP" sz="3000" u="sng" dirty="0">
                <a:latin typeface="Helvetica Neue" charset="0"/>
                <a:ea typeface="ＭＳ Ｐゴシック" charset="-128"/>
                <a:sym typeface="Helvetica Neue" charset="0"/>
              </a:rPr>
              <a:t>students</a:t>
            </a:r>
            <a:endParaRPr kumimoji="1" lang="ja-JP" altLang="en-US" sz="3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467544" y="1628800"/>
            <a:ext cx="8208912" cy="494629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ja-JP" b="1" u="sng" dirty="0"/>
              <a:t>T</a:t>
            </a:r>
            <a:r>
              <a:rPr kumimoji="1" lang="en-US" altLang="ja-JP" b="1" u="sng" dirty="0"/>
              <a:t>he 1</a:t>
            </a:r>
            <a:r>
              <a:rPr kumimoji="1" lang="en-US" altLang="ja-JP" b="1" u="sng" baseline="30000" dirty="0"/>
              <a:t>st</a:t>
            </a:r>
            <a:r>
              <a:rPr kumimoji="1" lang="en-US" altLang="ja-JP" b="1" u="sng" dirty="0"/>
              <a:t> semester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1" lang="en-US" altLang="ja-JP" dirty="0"/>
              <a:t>Submit the “Research Title”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Give a “Research Title” presentation </a:t>
            </a:r>
            <a:endParaRPr kumimoji="1" lang="en-US" altLang="ja-JP" sz="16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b="1" u="sng" dirty="0"/>
              <a:t>End of the 3</a:t>
            </a:r>
            <a:r>
              <a:rPr lang="en-US" altLang="ja-JP" b="1" u="sng" baseline="30000" dirty="0"/>
              <a:t>rd</a:t>
            </a:r>
            <a:r>
              <a:rPr lang="en-US" altLang="ja-JP" b="1" u="sng" dirty="0"/>
              <a:t> semester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kumimoji="1" lang="en-US" altLang="ja-JP" dirty="0"/>
              <a:t>Give a </a:t>
            </a:r>
            <a:r>
              <a:rPr lang="en-US" altLang="ja-JP" dirty="0"/>
              <a:t>“</a:t>
            </a:r>
            <a:r>
              <a:rPr lang="en-US" altLang="ja-JP" dirty="0">
                <a:solidFill>
                  <a:schemeClr val="tx1"/>
                </a:solidFill>
              </a:rPr>
              <a:t>Interim Doctoral Dissertation</a:t>
            </a:r>
            <a:r>
              <a:rPr lang="en-US" altLang="ja-JP" dirty="0"/>
              <a:t>” </a:t>
            </a:r>
            <a:r>
              <a:rPr kumimoji="1" lang="en-US" altLang="ja-JP" dirty="0"/>
              <a:t>presentation </a:t>
            </a:r>
          </a:p>
          <a:p>
            <a:pPr marL="45720" indent="0">
              <a:buNone/>
            </a:pPr>
            <a:endParaRPr lang="en-US" altLang="ja-JP" dirty="0"/>
          </a:p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b="1" u="sng" dirty="0"/>
              <a:t>Between the 5</a:t>
            </a:r>
            <a:r>
              <a:rPr kumimoji="1" lang="en-US" altLang="ja-JP" b="1" u="sng" baseline="30000" dirty="0"/>
              <a:t>th</a:t>
            </a:r>
            <a:r>
              <a:rPr kumimoji="1" lang="en-US" altLang="ja-JP" b="1" u="sng" dirty="0"/>
              <a:t> and 6</a:t>
            </a:r>
            <a:r>
              <a:rPr kumimoji="1" lang="en-US" altLang="ja-JP" b="1" u="sng" baseline="30000" dirty="0"/>
              <a:t>th</a:t>
            </a:r>
            <a:r>
              <a:rPr kumimoji="1" lang="en-US" altLang="ja-JP" b="1" u="sng" dirty="0"/>
              <a:t> semesters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Give a “Dissertation Draft” presentation</a:t>
            </a:r>
          </a:p>
          <a:p>
            <a:pPr marL="45720" indent="0">
              <a:buNone/>
            </a:pPr>
            <a:endParaRPr lang="en-US" altLang="ja-JP" b="1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b="1" dirty="0"/>
              <a:t> End of the 6</a:t>
            </a:r>
            <a:r>
              <a:rPr lang="en-US" altLang="ja-JP" b="1" baseline="30000" dirty="0"/>
              <a:t>th</a:t>
            </a:r>
            <a:r>
              <a:rPr lang="en-US" altLang="ja-JP" b="1" dirty="0"/>
              <a:t> semester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Submit your dissertation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ja-JP" dirty="0"/>
              <a:t>Pass the Oral Examination (Defense)</a:t>
            </a: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6732240" y="21382"/>
            <a:ext cx="2284269" cy="54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(2) Schedule/Doctor</a:t>
            </a:r>
            <a:endParaRPr lang="en-US" altLang="ja-JP" sz="2000" dirty="0">
              <a:solidFill>
                <a:srgbClr val="7030A0"/>
              </a:solidFill>
              <a:latin typeface="Helvetica Neue" charset="0"/>
              <a:ea typeface="ＭＳ Ｐゴシック" charset="-128"/>
              <a:sym typeface="Helvetica Neue" charset="0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8532440" y="2060848"/>
            <a:ext cx="0" cy="3456384"/>
          </a:xfrm>
          <a:prstGeom prst="line">
            <a:avLst/>
          </a:prstGeom>
          <a:ln w="508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角丸四角形吹き出し 8"/>
          <p:cNvSpPr/>
          <p:nvPr/>
        </p:nvSpPr>
        <p:spPr>
          <a:xfrm>
            <a:off x="6300192" y="3789040"/>
            <a:ext cx="1512168" cy="1728192"/>
          </a:xfrm>
          <a:prstGeom prst="wedgeRoundRectCallout">
            <a:avLst>
              <a:gd name="adj1" fmla="val 88865"/>
              <a:gd name="adj2" fmla="val -623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Publish at least two academic papers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428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72113"/>
            <a:ext cx="8496944" cy="714152"/>
          </a:xfrm>
        </p:spPr>
        <p:txBody>
          <a:bodyPr/>
          <a:lstStyle/>
          <a:p>
            <a:pPr algn="l"/>
            <a:r>
              <a:rPr lang="en-US" altLang="ja-JP" sz="3000">
                <a:latin typeface="Helvetica Neue" charset="0"/>
                <a:ea typeface="ＭＳ Ｐゴシック" charset="-128"/>
                <a:sym typeface="Helvetica Neue" charset="0"/>
              </a:rPr>
              <a:t>Academic portfolios </a:t>
            </a:r>
            <a:r>
              <a:rPr lang="en-US" altLang="ja-JP" sz="3000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for </a:t>
            </a:r>
            <a:r>
              <a:rPr lang="en-US" altLang="ja-JP" sz="3000" u="sng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Doctoral </a:t>
            </a:r>
            <a:r>
              <a:rPr lang="en-US" altLang="ja-JP" sz="3000" u="sng" dirty="0">
                <a:latin typeface="Helvetica Neue" charset="0"/>
                <a:ea typeface="ＭＳ Ｐゴシック" charset="-128"/>
                <a:sym typeface="Helvetica Neue" charset="0"/>
              </a:rPr>
              <a:t>students</a:t>
            </a:r>
            <a:endParaRPr kumimoji="1" lang="ja-JP" altLang="en-US" sz="3000" u="sng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07504" y="1487444"/>
            <a:ext cx="8909005" cy="508765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dirty="0"/>
              <a:t>The purpose of the portfolio is to: </a:t>
            </a:r>
          </a:p>
          <a:p>
            <a:pPr marL="45720" indent="0">
              <a:buNone/>
            </a:pPr>
            <a:r>
              <a:rPr kumimoji="1" lang="en-US" altLang="ja-JP" dirty="0"/>
              <a:t> 1) show a clear roadmap to the </a:t>
            </a:r>
            <a:r>
              <a:rPr lang="en-US" altLang="ja-JP" dirty="0"/>
              <a:t>doctoral degree.</a:t>
            </a:r>
            <a:endParaRPr kumimoji="1" lang="en-US" altLang="ja-JP" dirty="0"/>
          </a:p>
          <a:p>
            <a:pPr marL="45720" indent="0">
              <a:buNone/>
            </a:pPr>
            <a:r>
              <a:rPr kumimoji="1" lang="en-US" altLang="ja-JP" dirty="0"/>
              <a:t> 2) help the students manage their own preparations and progress in an organized manner.</a:t>
            </a:r>
          </a:p>
          <a:p>
            <a:pPr marL="45720" indent="0">
              <a:buNone/>
            </a:pPr>
            <a:r>
              <a:rPr kumimoji="1" lang="en-US" altLang="ja-JP" dirty="0"/>
              <a:t> 3) review </a:t>
            </a:r>
            <a:r>
              <a:rPr kumimoji="1" lang="en-US" altLang="ja-JP"/>
              <a:t>the student’s </a:t>
            </a:r>
            <a:r>
              <a:rPr kumimoji="1" lang="en-US" altLang="ja-JP" dirty="0"/>
              <a:t>research plan and timeline and make changes as appropriate. </a:t>
            </a:r>
          </a:p>
          <a:p>
            <a:pPr marL="45720" indent="0">
              <a:buNone/>
            </a:pPr>
            <a:endParaRPr lang="en-US" altLang="ja-JP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dirty="0"/>
              <a:t>Student portfolios are created in Google Classroom.</a:t>
            </a:r>
          </a:p>
          <a:p>
            <a:pPr marL="45720" indent="0">
              <a:buNone/>
            </a:pPr>
            <a:r>
              <a:rPr lang="en-US" altLang="ja-JP" dirty="0"/>
              <a:t>    You are registered as a student in your own classroom. </a:t>
            </a:r>
          </a:p>
          <a:p>
            <a:pPr marL="45720" indent="0">
              <a:buNone/>
            </a:pPr>
            <a:r>
              <a:rPr lang="en-US" altLang="ja-JP" dirty="0"/>
              <a:t>    Please follow the instructions from the Academic Affairs Office</a:t>
            </a:r>
          </a:p>
          <a:p>
            <a:pPr marL="45720" indent="0">
              <a:buNone/>
            </a:pPr>
            <a:r>
              <a:rPr lang="en-US" altLang="ja-JP" dirty="0"/>
              <a:t>    for more details about how to use the classroom.</a:t>
            </a: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6732240" y="21382"/>
            <a:ext cx="2284269" cy="54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(2) Schedule/Doctor</a:t>
            </a:r>
            <a:endParaRPr lang="en-US" altLang="ja-JP" sz="2000" dirty="0">
              <a:solidFill>
                <a:srgbClr val="7030A0"/>
              </a:solidFill>
              <a:latin typeface="Helvetica Neue" charset="0"/>
              <a:ea typeface="ＭＳ Ｐゴシック" charset="-128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781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1600" y="2780928"/>
            <a:ext cx="6512511" cy="1143000"/>
          </a:xfrm>
        </p:spPr>
        <p:txBody>
          <a:bodyPr/>
          <a:lstStyle/>
          <a:p>
            <a:r>
              <a:rPr kumimoji="1" lang="en-US" altLang="ja-JP" dirty="0"/>
              <a:t>Other information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3156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467544" y="836711"/>
            <a:ext cx="8352928" cy="5718491"/>
          </a:xfrm>
        </p:spPr>
        <p:txBody>
          <a:bodyPr>
            <a:normAutofit/>
          </a:bodyPr>
          <a:lstStyle/>
          <a:p>
            <a:endParaRPr lang="en-US" altLang="ja-JP" sz="1400" dirty="0"/>
          </a:p>
          <a:p>
            <a:r>
              <a:rPr lang="en-US" altLang="ja-JP" dirty="0"/>
              <a:t>The school’s website must be checked daily.</a:t>
            </a:r>
          </a:p>
          <a:p>
            <a:pPr marL="45720" indent="0">
              <a:buNone/>
            </a:pPr>
            <a:endParaRPr lang="en-US" altLang="ja-JP" sz="1500" dirty="0"/>
          </a:p>
          <a:p>
            <a:r>
              <a:rPr lang="en-US" altLang="ja-JP" dirty="0"/>
              <a:t>When you are sick, you can visit the health management center on campus (the nearest one is on </a:t>
            </a:r>
            <a:r>
              <a:rPr lang="en-US" altLang="ja-JP" dirty="0" err="1"/>
              <a:t>Kawauchi</a:t>
            </a:r>
            <a:r>
              <a:rPr lang="en-US" altLang="ja-JP" dirty="0"/>
              <a:t> North Campus, see </a:t>
            </a:r>
            <a:r>
              <a:rPr lang="en-US" altLang="ja-JP" dirty="0">
                <a:solidFill>
                  <a:schemeClr val="tx1"/>
                </a:solidFill>
              </a:rPr>
              <a:t>page 56</a:t>
            </a:r>
            <a:r>
              <a:rPr lang="en-US" altLang="ja-JP" dirty="0"/>
              <a:t>). Bring your health insurance card with you.</a:t>
            </a:r>
          </a:p>
          <a:p>
            <a:pPr marL="45720" indent="0">
              <a:buNone/>
            </a:pPr>
            <a:endParaRPr lang="en-US" altLang="ja-JP" sz="1400" dirty="0"/>
          </a:p>
          <a:p>
            <a:r>
              <a:rPr lang="en-US" altLang="ja-JP" dirty="0"/>
              <a:t>You must purchase student injury/liability insurance </a:t>
            </a:r>
          </a:p>
          <a:p>
            <a:pPr marL="45720" indent="0">
              <a:buNone/>
            </a:pPr>
            <a:r>
              <a:rPr lang="en-US" altLang="ja-JP" dirty="0"/>
              <a:t> (see </a:t>
            </a:r>
            <a:r>
              <a:rPr lang="en-US" altLang="ja-JP" dirty="0">
                <a:solidFill>
                  <a:schemeClr val="tx1"/>
                </a:solidFill>
              </a:rPr>
              <a:t>page 58 </a:t>
            </a:r>
            <a:r>
              <a:rPr lang="en-US" altLang="ja-JP" dirty="0"/>
              <a:t>– also pink/blue sheets in the package –about 2500 yen for Master students and 3600 yen for Doctoral students)</a:t>
            </a:r>
          </a:p>
          <a:p>
            <a:pPr marL="45720" indent="0">
              <a:buNone/>
            </a:pPr>
            <a:endParaRPr lang="en-US" altLang="ja-JP" dirty="0"/>
          </a:p>
          <a:p>
            <a:r>
              <a:rPr lang="en-US" altLang="ja-JP" dirty="0"/>
              <a:t>Consultation services: see pages </a:t>
            </a:r>
            <a:r>
              <a:rPr lang="en-US" altLang="ja-JP" dirty="0">
                <a:solidFill>
                  <a:schemeClr val="tx1"/>
                </a:solidFill>
              </a:rPr>
              <a:t>68-69</a:t>
            </a:r>
            <a:endParaRPr lang="en-US" altLang="ja-JP" dirty="0"/>
          </a:p>
          <a:p>
            <a:pPr marL="45720" indent="0">
              <a:buNone/>
            </a:pPr>
            <a:endParaRPr lang="en-US" altLang="ja-JP" dirty="0"/>
          </a:p>
          <a:p>
            <a:endParaRPr lang="en-US" altLang="ja-JP" dirty="0"/>
          </a:p>
          <a:p>
            <a:pPr marL="45720" indent="0">
              <a:buNone/>
            </a:pPr>
            <a:endParaRPr kumimoji="1" lang="en-US" altLang="ja-JP" dirty="0"/>
          </a:p>
          <a:p>
            <a:pPr marL="45720" indent="0">
              <a:buNone/>
            </a:pPr>
            <a:endParaRPr kumimoji="1" lang="ja-JP" altLang="en-US" dirty="0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6588224" y="21382"/>
            <a:ext cx="242828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(3) 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1863233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755576" y="836711"/>
            <a:ext cx="7848872" cy="5718491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altLang="ja-JP" b="1" dirty="0"/>
              <a:t>On Information Security</a:t>
            </a:r>
          </a:p>
          <a:p>
            <a:r>
              <a:rPr lang="en-US" altLang="ja-JP" dirty="0"/>
              <a:t>When using a PC or any electronic device connected to the university’s network</a:t>
            </a:r>
          </a:p>
          <a:p>
            <a:endParaRPr lang="en-US" altLang="ja-JP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/>
              <a:t>Please be aware that you are using public property;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/>
              <a:t>Never use a P2P file sharing software;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/>
              <a:t>Do not engage in any conducts violating copyright laws;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ja-JP" dirty="0"/>
              <a:t>Do not make other illegal/improper use of network </a:t>
            </a:r>
          </a:p>
          <a:p>
            <a:pPr marL="45720" indent="0">
              <a:buNone/>
            </a:pPr>
            <a:endParaRPr lang="en-US" altLang="ja-JP" dirty="0"/>
          </a:p>
          <a:p>
            <a:pPr marL="45720" indent="0">
              <a:buNone/>
            </a:pPr>
            <a:endParaRPr lang="en-US" altLang="ja-JP" dirty="0"/>
          </a:p>
          <a:p>
            <a:endParaRPr lang="en-US" altLang="ja-JP" dirty="0"/>
          </a:p>
          <a:p>
            <a:pPr marL="45720" indent="0">
              <a:buNone/>
            </a:pPr>
            <a:endParaRPr kumimoji="1" lang="en-US" altLang="ja-JP" dirty="0"/>
          </a:p>
          <a:p>
            <a:pPr marL="45720" indent="0">
              <a:buNone/>
            </a:pPr>
            <a:endParaRPr kumimoji="1" lang="ja-JP" altLang="en-US" dirty="0"/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6588224" y="21382"/>
            <a:ext cx="242828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(3) 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757466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259632" y="1052736"/>
            <a:ext cx="6768752" cy="5256584"/>
          </a:xfrm>
        </p:spPr>
        <p:txBody>
          <a:bodyPr>
            <a:normAutofit lnSpcReduction="10000"/>
          </a:bodyPr>
          <a:lstStyle/>
          <a:p>
            <a:r>
              <a:rPr lang="en-US" altLang="ja-JP" sz="2400" b="1" dirty="0"/>
              <a:t>When you have any questions or inquiries, </a:t>
            </a:r>
            <a:r>
              <a:rPr lang="en-GB" b="1" dirty="0"/>
              <a:t>contact your advisor/supervisor, tutor, or staff members in the Academic Affairs Office.</a:t>
            </a:r>
          </a:p>
          <a:p>
            <a:pPr lvl="1"/>
            <a:r>
              <a:rPr lang="en-US" altLang="ja-JP" dirty="0"/>
              <a:t>When contacting the Academic Affairs Office, please use your Tohoku University email address and avoid using a personal email address(</a:t>
            </a:r>
            <a:r>
              <a:rPr lang="en-US" altLang="ja-JP" u="sng" dirty="0">
                <a:solidFill>
                  <a:schemeClr val="accent4">
                    <a:lumMod val="75000"/>
                  </a:schemeClr>
                </a:solidFill>
              </a:rPr>
              <a:t>…@</a:t>
            </a:r>
            <a:r>
              <a:rPr lang="en-US" altLang="ja-JP" u="sng" dirty="0" err="1">
                <a:solidFill>
                  <a:schemeClr val="accent4">
                    <a:lumMod val="75000"/>
                  </a:schemeClr>
                </a:solidFill>
              </a:rPr>
              <a:t>dc.tohoku.ac.jp</a:t>
            </a:r>
            <a:r>
              <a:rPr lang="en-US" altLang="ja-JP" dirty="0"/>
              <a:t>) 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The Academic Affairs Office is located on the 2nd floor of the Graduate School Building, and is open on weekdays from 8:45 to 17:15. (Lunch break: 12:30-13:00). </a:t>
            </a:r>
          </a:p>
          <a:p>
            <a:endParaRPr lang="en-US" dirty="0"/>
          </a:p>
          <a:p>
            <a:r>
              <a:rPr lang="en-GB" dirty="0"/>
              <a:t>Due to the current situation, please contact the office by email at </a:t>
            </a:r>
            <a:r>
              <a:rPr lang="en-GB" dirty="0">
                <a:hlinkClick r:id="rId2"/>
              </a:rPr>
              <a:t>int-kkdk@grp.tohoku.ac.jp</a:t>
            </a:r>
            <a:r>
              <a:rPr lang="en-GB" dirty="0"/>
              <a:t> if you have any questions or inquiries. 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2884942-8AB0-D04F-9092-BCD39D7652F3}"/>
              </a:ext>
            </a:extLst>
          </p:cNvPr>
          <p:cNvSpPr>
            <a:spLocks/>
          </p:cNvSpPr>
          <p:nvPr/>
        </p:nvSpPr>
        <p:spPr bwMode="auto">
          <a:xfrm>
            <a:off x="6588224" y="21382"/>
            <a:ext cx="242828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(3) 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1494663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3723" y="905231"/>
            <a:ext cx="80813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Important notice: </a:t>
            </a:r>
            <a:r>
              <a:rPr lang="en-US" altLang="ja-JP" sz="2800" dirty="0"/>
              <a:t>due to coronavirus, detailed procedures are subject to change this year.</a:t>
            </a:r>
            <a:r>
              <a:rPr lang="en-US" altLang="ja-JP" sz="2800" dirty="0">
                <a:solidFill>
                  <a:schemeClr val="accent6"/>
                </a:solidFill>
              </a:rPr>
              <a:t> </a:t>
            </a:r>
            <a:r>
              <a:rPr lang="en-US" altLang="ja-JP" sz="2800" dirty="0"/>
              <a:t>Please be sure to check your dc mail </a:t>
            </a:r>
            <a:r>
              <a:rPr lang="en-US" altLang="ja-JP" sz="2800" dirty="0">
                <a:solidFill>
                  <a:srgbClr val="FF0000"/>
                </a:solidFill>
              </a:rPr>
              <a:t>at least once a day</a:t>
            </a:r>
            <a:r>
              <a:rPr lang="en-US" altLang="ja-JP" sz="2800" dirty="0"/>
              <a:t> and ask your supervisor and the office for any questions.</a:t>
            </a:r>
            <a:endParaRPr lang="ja-JP" altLang="en-US" sz="2800" dirty="0"/>
          </a:p>
        </p:txBody>
      </p:sp>
      <p:sp>
        <p:nvSpPr>
          <p:cNvPr id="2" name="正方形/長方形 1"/>
          <p:cNvSpPr/>
          <p:nvPr/>
        </p:nvSpPr>
        <p:spPr>
          <a:xfrm>
            <a:off x="541487" y="3789040"/>
            <a:ext cx="86409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altLang="ja-JP" sz="2800" b="1" dirty="0">
                <a:solidFill>
                  <a:srgbClr val="FF0000"/>
                </a:solidFill>
              </a:rPr>
              <a:t>Be reminded that if you have relevant symptoms including a high fever, you need to refrain from coming to school.</a:t>
            </a:r>
            <a:r>
              <a:rPr lang="ja-JP" altLang="en-US" sz="2800" b="1" dirty="0">
                <a:solidFill>
                  <a:srgbClr val="FF0000"/>
                </a:solidFill>
              </a:rPr>
              <a:t> </a:t>
            </a:r>
            <a:endParaRPr lang="en-US" altLang="ja-JP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22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259631" y="1052736"/>
            <a:ext cx="7756877" cy="5256584"/>
          </a:xfrm>
        </p:spPr>
        <p:txBody>
          <a:bodyPr>
            <a:normAutofit/>
          </a:bodyPr>
          <a:lstStyle/>
          <a:p>
            <a:r>
              <a:rPr lang="en-US" altLang="ja-JP" sz="2400" b="1" dirty="0"/>
              <a:t>Online bulletin board for students</a:t>
            </a:r>
            <a:endParaRPr lang="en-GB" dirty="0"/>
          </a:p>
          <a:p>
            <a:pPr lvl="1"/>
            <a:r>
              <a:rPr lang="en-GB" dirty="0"/>
              <a:t>Important information from the Academic Affairs Office will be posted on the online bulleting board and it will also be sent to your Tohoku University DC mail.</a:t>
            </a:r>
          </a:p>
          <a:p>
            <a:pPr lvl="1"/>
            <a:r>
              <a:rPr lang="en-GB" dirty="0"/>
              <a:t>Please be sure to check the online bulletin board and mailbox of your Tohoku University DC email account </a:t>
            </a:r>
            <a:r>
              <a:rPr lang="en-US" altLang="ja-JP" dirty="0"/>
              <a:t> address</a:t>
            </a:r>
            <a:r>
              <a:rPr lang="ja-JP" altLang="en-US"/>
              <a:t> </a:t>
            </a:r>
            <a:r>
              <a:rPr lang="en-US" altLang="ja-JP" dirty="0"/>
              <a:t>(</a:t>
            </a:r>
            <a:r>
              <a:rPr lang="en-US" altLang="ja-JP" u="sng" dirty="0">
                <a:solidFill>
                  <a:schemeClr val="accent4">
                    <a:lumMod val="75000"/>
                  </a:schemeClr>
                </a:solidFill>
              </a:rPr>
              <a:t>…@</a:t>
            </a:r>
            <a:r>
              <a:rPr lang="en-US" altLang="ja-JP" u="sng" dirty="0" err="1">
                <a:solidFill>
                  <a:schemeClr val="accent4">
                    <a:lumMod val="75000"/>
                  </a:schemeClr>
                </a:solidFill>
              </a:rPr>
              <a:t>dc.tohoku.ac.jp</a:t>
            </a:r>
            <a:r>
              <a:rPr lang="en-US" altLang="ja-JP" dirty="0"/>
              <a:t>) </a:t>
            </a:r>
            <a:r>
              <a:rPr lang="en-GB" dirty="0"/>
              <a:t>at least once a day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2884942-8AB0-D04F-9092-BCD39D7652F3}"/>
              </a:ext>
            </a:extLst>
          </p:cNvPr>
          <p:cNvSpPr>
            <a:spLocks/>
          </p:cNvSpPr>
          <p:nvPr/>
        </p:nvSpPr>
        <p:spPr bwMode="auto">
          <a:xfrm>
            <a:off x="6588224" y="21382"/>
            <a:ext cx="242828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(3) Other Information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7F2ABF-389A-3BBB-E835-1957A285C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645024"/>
            <a:ext cx="2304256" cy="23042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88A961-A102-5124-9288-C79969668AB4}"/>
              </a:ext>
            </a:extLst>
          </p:cNvPr>
          <p:cNvSpPr txBox="1"/>
          <p:nvPr/>
        </p:nvSpPr>
        <p:spPr>
          <a:xfrm>
            <a:off x="1640958" y="6059343"/>
            <a:ext cx="6994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Online bulletin board for students: </a:t>
            </a:r>
          </a:p>
          <a:p>
            <a:r>
              <a:rPr lang="en-US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https://sites.google.com/tohoku.ac.jp/intcul-student-99info-board-e/</a:t>
            </a:r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149244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115616" y="1196752"/>
            <a:ext cx="6885384" cy="45696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  <a:p>
            <a:r>
              <a:rPr lang="en-US" altLang="ja-JP" dirty="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In order to obtain your Tohoku-</a:t>
            </a:r>
            <a:r>
              <a:rPr lang="en-US" altLang="ja-JP" dirty="0" err="1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dai</a:t>
            </a:r>
            <a:r>
              <a:rPr lang="en-US" altLang="ja-JP" dirty="0">
                <a:solidFill>
                  <a:srgbClr val="FF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 ID and password, please refer to the confirmation page at the following link and login using your temporary ID (examinee number) and password.</a:t>
            </a:r>
          </a:p>
          <a:p>
            <a:pPr marL="45720" indent="0">
              <a:buNone/>
            </a:pPr>
            <a:r>
              <a:rPr lang="en-US" altLang="ja-JP" dirty="0">
                <a:solidFill>
                  <a:srgbClr val="7030A0"/>
                </a:solidFill>
                <a:latin typeface="Helvetica Neue" charset="0"/>
                <a:ea typeface="ＭＳ Ｐゴシック" charset="-128"/>
                <a:sym typeface="Helvetica Neue" charset="0"/>
              </a:rPr>
              <a:t>https://www.bureau.tohoku.ac.jp/i-synergy/conid/.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23FE6ED-7F52-E943-BE39-64007560C7B2}"/>
              </a:ext>
            </a:extLst>
          </p:cNvPr>
          <p:cNvSpPr>
            <a:spLocks/>
          </p:cNvSpPr>
          <p:nvPr/>
        </p:nvSpPr>
        <p:spPr bwMode="auto">
          <a:xfrm>
            <a:off x="6588224" y="21382"/>
            <a:ext cx="2428285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(3) Other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265529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642888" y="1412776"/>
            <a:ext cx="61542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000" b="1" dirty="0"/>
              <a:t>This is the end of the orientation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1560" y="2098142"/>
            <a:ext cx="81369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pPr algn="ctr"/>
            <a:r>
              <a:rPr lang="en-US" altLang="ja-JP" sz="3700" dirty="0"/>
              <a:t>We warmly welcome you to</a:t>
            </a:r>
          </a:p>
          <a:p>
            <a:pPr algn="ctr"/>
            <a:r>
              <a:rPr lang="en-US" altLang="ja-JP" sz="3700" dirty="0"/>
              <a:t>Graduate School of International</a:t>
            </a:r>
          </a:p>
          <a:p>
            <a:pPr algn="ctr"/>
            <a:r>
              <a:rPr lang="en-US" altLang="ja-JP" sz="3700" dirty="0"/>
              <a:t>Cultural Studies, Tohoku University </a:t>
            </a:r>
            <a:endParaRPr lang="ja-JP" altLang="en-US" sz="3700" dirty="0"/>
          </a:p>
          <a:p>
            <a:endParaRPr kumimoji="1" lang="ja-JP" altLang="en-US" sz="37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7137" y="343458"/>
            <a:ext cx="1140935" cy="1754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26" y="4653136"/>
            <a:ext cx="1965490" cy="160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9824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771800" y="5156477"/>
            <a:ext cx="4891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We hope you will </a:t>
            </a:r>
            <a:r>
              <a:rPr lang="en-US" altLang="ja-JP"/>
              <a:t>have a wonderful </a:t>
            </a:r>
            <a:r>
              <a:rPr lang="en-US" altLang="ja-JP" dirty="0"/>
              <a:t>time here</a:t>
            </a:r>
          </a:p>
        </p:txBody>
      </p:sp>
    </p:spTree>
    <p:extLst>
      <p:ext uri="{BB962C8B-B14F-4D97-AF65-F5344CB8AC3E}">
        <p14:creationId xmlns:p14="http://schemas.microsoft.com/office/powerpoint/2010/main" val="139147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D2C1F3-4101-4D44-AB09-A08222E11A68}"/>
              </a:ext>
            </a:extLst>
          </p:cNvPr>
          <p:cNvSpPr/>
          <p:nvPr/>
        </p:nvSpPr>
        <p:spPr>
          <a:xfrm>
            <a:off x="683568" y="476672"/>
            <a:ext cx="80258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altLang="ja-JP" sz="2400" b="1" dirty="0"/>
              <a:t>Courses will be offered</a:t>
            </a:r>
            <a:r>
              <a:rPr lang="ja-JP" altLang="en-US" sz="2400" b="1"/>
              <a:t> </a:t>
            </a:r>
            <a:r>
              <a:rPr lang="en-US" altLang="ja-JP" sz="2400" b="1" dirty="0"/>
              <a:t>through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a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combination of face-to-face and online instructions.</a:t>
            </a:r>
            <a:r>
              <a:rPr lang="ja-JP" altLang="en-US" sz="2400" b="1"/>
              <a:t> </a:t>
            </a:r>
            <a:r>
              <a:rPr lang="en-US" altLang="ja-JP" sz="2400" b="1" dirty="0"/>
              <a:t> </a:t>
            </a:r>
          </a:p>
          <a:p>
            <a:pPr marL="45720" indent="0">
              <a:buNone/>
            </a:pPr>
            <a:r>
              <a:rPr lang="en-US" altLang="ja-JP" sz="2400" b="1" dirty="0"/>
              <a:t>When you come to the campus, read the QR codes posted on the doors to department labs, reference rooms, printing rooms, and some other places with your smartphone.  </a:t>
            </a:r>
          </a:p>
          <a:p>
            <a:pPr marL="45720" indent="0">
              <a:buNone/>
            </a:pPr>
            <a:r>
              <a:rPr lang="en-US" altLang="ja-JP" sz="2400" b="1" dirty="0"/>
              <a:t>Follow the instructions shown by the QR code.</a:t>
            </a:r>
          </a:p>
          <a:p>
            <a:pPr marL="45720" indent="0">
              <a:buNone/>
            </a:pPr>
            <a:endParaRPr lang="en-US" altLang="ja-JP" sz="2400" b="1" dirty="0"/>
          </a:p>
          <a:p>
            <a:pPr marL="45720" indent="0">
              <a:buNone/>
            </a:pPr>
            <a:r>
              <a:rPr lang="en-US" altLang="ja-JP" sz="2400" b="1" dirty="0"/>
              <a:t>When you have difficulties with the Traceability System, submit the “GSICS Record of Entry” form by clicking the following link each time you come to the campus:</a:t>
            </a:r>
          </a:p>
          <a:p>
            <a:pPr marL="45720" indent="0">
              <a:buNone/>
            </a:pPr>
            <a:r>
              <a:rPr lang="en-US" altLang="ja-JP" sz="2400" b="1" dirty="0">
                <a:solidFill>
                  <a:srgbClr val="7030A0"/>
                </a:solidFill>
              </a:rPr>
              <a:t>https://forms.gle/J52NpHmcUY1vCgDZ8</a:t>
            </a:r>
          </a:p>
          <a:p>
            <a:pPr marL="45720"/>
            <a:endParaRPr lang="en-US" altLang="ja-JP" sz="2400" b="1" dirty="0"/>
          </a:p>
          <a:p>
            <a:pPr marL="45720"/>
            <a:r>
              <a:rPr lang="en-US" altLang="ja-JP" sz="2400" b="1" dirty="0"/>
              <a:t>Prepare your Tohoku University DC mail address and password in advance to be able to access the Traceability System and the web form.</a:t>
            </a:r>
            <a:endParaRPr lang="en-US" altLang="ja-JP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3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1138747" y="827586"/>
            <a:ext cx="7416824" cy="3960440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</a:pPr>
            <a:r>
              <a:rPr lang="en-US" altLang="ja-JP" sz="3800" dirty="0">
                <a:latin typeface="Helvetica Neue" charset="0"/>
                <a:ea typeface="ＭＳ Ｐゴシック" charset="-128"/>
                <a:sym typeface="Helvetica Neue" charset="0"/>
              </a:rPr>
              <a:t>In this session, the following are the main subjects.</a:t>
            </a:r>
          </a:p>
          <a:p>
            <a:pPr marL="45720" indent="0">
              <a:spcBef>
                <a:spcPts val="2000"/>
              </a:spcBef>
              <a:buNone/>
            </a:pPr>
            <a:r>
              <a:rPr lang="en-US" altLang="ja-JP" sz="3800" dirty="0">
                <a:latin typeface="Helvetica Neue" charset="0"/>
                <a:ea typeface="ＭＳ Ｐゴシック" charset="-128"/>
                <a:sym typeface="Helvetica Neue" charset="0"/>
              </a:rPr>
              <a:t>(1) curriculum</a:t>
            </a:r>
          </a:p>
          <a:p>
            <a:pPr marL="45720" indent="0">
              <a:spcBef>
                <a:spcPts val="2000"/>
              </a:spcBef>
              <a:buNone/>
            </a:pPr>
            <a:r>
              <a:rPr lang="en-US" altLang="ja-JP" sz="3800" dirty="0">
                <a:latin typeface="Helvetica Neue" charset="0"/>
                <a:ea typeface="ＭＳ Ｐゴシック" charset="-128"/>
                <a:sym typeface="Helvetica Neue" charset="0"/>
              </a:rPr>
              <a:t>(2) schedule</a:t>
            </a:r>
          </a:p>
          <a:p>
            <a:pPr marL="45720" indent="0">
              <a:spcBef>
                <a:spcPts val="2000"/>
              </a:spcBef>
              <a:buNone/>
            </a:pPr>
            <a:r>
              <a:rPr lang="en-US" altLang="ja-JP" sz="3800" dirty="0">
                <a:latin typeface="Helvetica Neue" charset="0"/>
                <a:ea typeface="ＭＳ Ｐゴシック" charset="-128"/>
                <a:sym typeface="Helvetica Neue" charset="0"/>
              </a:rPr>
              <a:t>(3) other important information </a:t>
            </a:r>
          </a:p>
          <a:p>
            <a:pPr marL="45720" indent="0">
              <a:buNone/>
            </a:pP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159" y="116632"/>
            <a:ext cx="4286175" cy="71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20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800" dirty="0">
                <a:latin typeface="Helvetica Neue" charset="0"/>
                <a:ea typeface="ＭＳ Ｐゴシック" charset="-128"/>
                <a:sym typeface="Helvetica Neue" charset="0"/>
              </a:rPr>
              <a:t>curriculum</a:t>
            </a:r>
            <a:br>
              <a:rPr lang="en-US" altLang="ja-JP" sz="4800" dirty="0">
                <a:latin typeface="Helvetica Neue" charset="0"/>
                <a:ea typeface="ＭＳ Ｐゴシック" charset="-128"/>
                <a:sym typeface="Helvetica Neue" charset="0"/>
              </a:rPr>
            </a:br>
            <a:endParaRPr kumimoji="1"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159" y="116632"/>
            <a:ext cx="4286175" cy="71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75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259632" y="2276871"/>
            <a:ext cx="6624736" cy="3164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5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To complete the Master Program,</a:t>
            </a:r>
          </a:p>
          <a:p>
            <a:pPr>
              <a:spcBef>
                <a:spcPts val="20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you are required to</a:t>
            </a: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 earn </a:t>
            </a:r>
            <a:r>
              <a:rPr lang="en-US" altLang="ja-JP" sz="2800" b="1" dirty="0">
                <a:latin typeface="Helvetica Neue" charset="0"/>
                <a:ea typeface="ＭＳ Ｐゴシック" charset="-128"/>
                <a:sym typeface="Helvetica Neue" charset="0"/>
              </a:rPr>
              <a:t>30</a:t>
            </a: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 units (pass </a:t>
            </a:r>
            <a:r>
              <a:rPr lang="en-US" altLang="ja-JP" sz="2800" b="1" dirty="0">
                <a:latin typeface="Helvetica Neue" charset="0"/>
                <a:ea typeface="ＭＳ Ｐゴシック" charset="-128"/>
                <a:sym typeface="Helvetica Neue" charset="0"/>
              </a:rPr>
              <a:t>15</a:t>
            </a: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 courses) </a:t>
            </a:r>
          </a:p>
          <a:p>
            <a:pPr>
              <a:spcBef>
                <a:spcPts val="10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and</a:t>
            </a:r>
          </a:p>
          <a:p>
            <a:pPr marL="457200" indent="-457200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 submit a </a:t>
            </a:r>
            <a:r>
              <a:rPr lang="en-US" altLang="ja-JP" sz="2800" b="1" dirty="0">
                <a:latin typeface="Helvetica Neue" charset="0"/>
                <a:ea typeface="ＭＳ Ｐゴシック" charset="-128"/>
                <a:sym typeface="Helvetica Neue" charset="0"/>
              </a:rPr>
              <a:t>Master’s thesis</a:t>
            </a:r>
          </a:p>
          <a:p>
            <a:endParaRPr kumimoji="1" lang="ja-JP" altLang="en-US" dirty="0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5940152" y="116632"/>
            <a:ext cx="3073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>
              <a:spcBef>
                <a:spcPts val="2000"/>
              </a:spcBef>
            </a:pPr>
            <a:r>
              <a:rPr lang="en-US" altLang="ja-JP" sz="36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(1) curriculum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11661" y="913642"/>
            <a:ext cx="8208912" cy="1152128"/>
          </a:xfrm>
        </p:spPr>
        <p:txBody>
          <a:bodyPr/>
          <a:lstStyle/>
          <a:p>
            <a:pPr marL="45720" indent="0"/>
            <a:r>
              <a:rPr lang="en-US" altLang="ja-JP" sz="4800" dirty="0"/>
              <a:t>FOR </a:t>
            </a:r>
            <a:r>
              <a:rPr lang="en-US" altLang="ja-JP" sz="4800" u="sng" dirty="0">
                <a:solidFill>
                  <a:schemeClr val="tx1"/>
                </a:solidFill>
              </a:rPr>
              <a:t>MASTER</a:t>
            </a:r>
            <a:r>
              <a:rPr lang="en-US" altLang="ja-JP" sz="4800" u="sng" dirty="0"/>
              <a:t>  STUDENTS</a:t>
            </a:r>
            <a:endParaRPr lang="ja-JP" altLang="en-US" sz="4800" u="sng" dirty="0"/>
          </a:p>
        </p:txBody>
      </p:sp>
    </p:spTree>
    <p:extLst>
      <p:ext uri="{BB962C8B-B14F-4D97-AF65-F5344CB8AC3E}">
        <p14:creationId xmlns:p14="http://schemas.microsoft.com/office/powerpoint/2010/main" val="2536112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959470" y="1412776"/>
            <a:ext cx="7716986" cy="4824536"/>
          </a:xfrm>
        </p:spPr>
        <p:txBody>
          <a:bodyPr>
            <a:normAutofit fontScale="92500" lnSpcReduction="20000"/>
          </a:bodyPr>
          <a:lstStyle/>
          <a:p>
            <a:pPr marL="45720" indent="0">
              <a:spcBef>
                <a:spcPts val="1900"/>
              </a:spcBef>
              <a:buNone/>
            </a:pPr>
            <a:endParaRPr lang="en-US" altLang="ja-JP" sz="4000" dirty="0">
              <a:latin typeface="Helvetica Neue" charset="0"/>
              <a:ea typeface="ＭＳ Ｐゴシック" charset="-128"/>
              <a:sym typeface="Helvetica Neue" charset="0"/>
            </a:endParaRPr>
          </a:p>
          <a:p>
            <a:pPr marL="571500" indent="-5715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altLang="ja-JP" sz="3200" dirty="0">
                <a:solidFill>
                  <a:srgbClr val="C0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Core courses (compulsory): </a:t>
            </a:r>
            <a:r>
              <a:rPr lang="en-US" altLang="ja-JP" sz="3200" b="1" dirty="0">
                <a:solidFill>
                  <a:srgbClr val="C0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10 credits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altLang="ja-JP" sz="2000" dirty="0">
                <a:latin typeface="Helvetica Neue" charset="0"/>
                <a:ea typeface="ＭＳ Ｐゴシック" charset="-128"/>
                <a:sym typeface="Helvetica Neue" charset="0"/>
              </a:rPr>
              <a:t>	</a:t>
            </a:r>
            <a:r>
              <a:rPr lang="ja-JP" altLang="en-US" dirty="0">
                <a:latin typeface="Helvetica Neue" charset="0"/>
                <a:ea typeface="ＭＳ Ｐゴシック" charset="-128"/>
                <a:sym typeface="Helvetica Neue" charset="0"/>
              </a:rPr>
              <a:t>・ </a:t>
            </a:r>
            <a:r>
              <a:rPr lang="en-US" altLang="ja-JP" dirty="0">
                <a:latin typeface="Helvetica Neue" charset="0"/>
                <a:ea typeface="ＭＳ Ｐゴシック" charset="-128"/>
                <a:sym typeface="Helvetica Neue" charset="0"/>
              </a:rPr>
              <a:t>English-language Skill for Research</a:t>
            </a:r>
            <a:r>
              <a:rPr lang="en-US" altLang="ja-JP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 (2 credits)</a:t>
            </a:r>
          </a:p>
          <a:p>
            <a:pPr marL="0" indent="0">
              <a:spcBef>
                <a:spcPts val="500"/>
              </a:spcBef>
              <a:buNone/>
            </a:pPr>
            <a:r>
              <a:rPr lang="en-US" altLang="ja-JP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	</a:t>
            </a:r>
            <a:r>
              <a:rPr lang="ja-JP" altLang="en-US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・ </a:t>
            </a:r>
            <a:r>
              <a:rPr lang="en-US" altLang="ja-JP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Ethics for Academic Research (2 credits)</a:t>
            </a:r>
            <a:endParaRPr lang="en-US" altLang="ja-JP" dirty="0">
              <a:solidFill>
                <a:schemeClr val="tx1"/>
              </a:solidFill>
              <a:sym typeface="Helvetica Neue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solidFill>
                  <a:schemeClr val="tx1"/>
                </a:solidFill>
                <a:sym typeface="Helvetica Neue" charset="0"/>
              </a:rPr>
              <a:t>	</a:t>
            </a:r>
            <a:r>
              <a:rPr lang="ja-JP" altLang="en-US" sz="2400" dirty="0">
                <a:solidFill>
                  <a:schemeClr val="tx1"/>
                </a:solidFill>
                <a:latin typeface="Helvetica Neue" charset="0"/>
                <a:ea typeface="ＭＳ Ｐゴシック" charset="-128"/>
                <a:sym typeface="Helvetica Neue" charset="0"/>
              </a:rPr>
              <a:t>・ 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International Political Economy</a:t>
            </a:r>
            <a:r>
              <a:rPr lang="en-US" altLang="ja-JP" sz="2400" dirty="0">
                <a:solidFill>
                  <a:schemeClr val="tx1"/>
                </a:solidFill>
                <a:latin typeface="Helvetica Neue"/>
                <a:ea typeface="ＭＳ Ｐゴシック" charset="-128"/>
                <a:sym typeface="Helvetica Neue" charset="0"/>
              </a:rPr>
              <a:t> (2 credits)</a:t>
            </a:r>
            <a:endParaRPr lang="en-US" dirty="0">
              <a:solidFill>
                <a:schemeClr val="tx1"/>
              </a:solidFill>
              <a:latin typeface="Helvetica Neue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en-US" dirty="0">
                <a:solidFill>
                  <a:schemeClr val="tx1"/>
                </a:solidFill>
                <a:latin typeface="Helvetica Neue"/>
              </a:rPr>
              <a:t>	</a:t>
            </a:r>
            <a:r>
              <a:rPr lang="ja-JP" altLang="en-US" sz="2000" dirty="0">
                <a:solidFill>
                  <a:schemeClr val="tx1"/>
                </a:solidFill>
                <a:latin typeface="Helvetica Neue"/>
                <a:ea typeface="ＭＳ Ｐゴシック" charset="-128"/>
                <a:sym typeface="Helvetica Neue" charset="0"/>
              </a:rPr>
              <a:t>・ </a:t>
            </a:r>
            <a:r>
              <a:rPr lang="en-US" dirty="0">
                <a:solidFill>
                  <a:schemeClr val="tx1"/>
                </a:solidFill>
                <a:latin typeface="Helvetica Neue"/>
              </a:rPr>
              <a:t>Methodology of Investigation </a:t>
            </a:r>
            <a:r>
              <a:rPr lang="en-US" altLang="ja-JP" sz="2400" dirty="0">
                <a:solidFill>
                  <a:schemeClr val="tx1"/>
                </a:solidFill>
                <a:latin typeface="Helvetica Neue"/>
                <a:ea typeface="ＭＳ Ｐゴシック" charset="-128"/>
                <a:sym typeface="Helvetica Neue" charset="0"/>
              </a:rPr>
              <a:t> (2 credits)</a:t>
            </a:r>
            <a:endParaRPr lang="en-US" dirty="0">
              <a:solidFill>
                <a:schemeClr val="tx1"/>
              </a:solidFill>
              <a:latin typeface="Helvetica Neue"/>
            </a:endParaRPr>
          </a:p>
          <a:p>
            <a:r>
              <a:rPr lang="en-US" sz="2400" dirty="0">
                <a:solidFill>
                  <a:schemeClr val="tx1"/>
                </a:solidFill>
                <a:latin typeface="Helvetica Neue"/>
              </a:rPr>
              <a:t>As for the remaining one course (2 credits), you are required to choose at least one from the "specialized" courses which are "elective (designated).“</a:t>
            </a:r>
          </a:p>
          <a:p>
            <a:endParaRPr lang="en-US" altLang="ja-JP" sz="3200" dirty="0">
              <a:solidFill>
                <a:schemeClr val="tx1"/>
              </a:solidFill>
              <a:latin typeface="Helvetica Neue" charset="0"/>
              <a:ea typeface="ＭＳ Ｐゴシック" charset="-128"/>
              <a:sym typeface="Helvetica Neue" charset="0"/>
            </a:endParaRPr>
          </a:p>
          <a:p>
            <a:pPr marL="571500" indent="-5715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altLang="ja-JP" sz="3200" dirty="0">
                <a:solidFill>
                  <a:srgbClr val="C0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Elective courses: </a:t>
            </a:r>
            <a:r>
              <a:rPr lang="en-US" altLang="ja-JP" sz="3200" b="1" dirty="0">
                <a:solidFill>
                  <a:srgbClr val="C0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16 credits</a:t>
            </a:r>
          </a:p>
          <a:p>
            <a:pPr marL="571500" indent="-5715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altLang="ja-JP" sz="3200" dirty="0">
                <a:solidFill>
                  <a:srgbClr val="C0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Seminars: </a:t>
            </a:r>
            <a:r>
              <a:rPr lang="en-US" altLang="ja-JP" sz="3200" b="1" dirty="0">
                <a:solidFill>
                  <a:srgbClr val="C00000"/>
                </a:solidFill>
                <a:latin typeface="Helvetica Neue" charset="0"/>
                <a:ea typeface="ＭＳ Ｐゴシック" charset="-128"/>
                <a:sym typeface="Helvetica Neue" charset="0"/>
              </a:rPr>
              <a:t>4 credits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5679" y="836712"/>
            <a:ext cx="8316416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" indent="0">
              <a:spcBef>
                <a:spcPts val="1900"/>
              </a:spcBef>
              <a:buNone/>
            </a:pPr>
            <a:r>
              <a:rPr lang="en-US" altLang="ja-JP" sz="4000" dirty="0">
                <a:latin typeface="Helvetica Neue" charset="0"/>
                <a:ea typeface="ＭＳ Ｐゴシック" charset="-128"/>
                <a:sym typeface="Helvetica Neue" charset="0"/>
              </a:rPr>
              <a:t>For Master Students:</a:t>
            </a:r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5940152" y="116632"/>
            <a:ext cx="30734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(1) Curriculum/Master</a:t>
            </a:r>
          </a:p>
        </p:txBody>
      </p:sp>
    </p:spTree>
    <p:extLst>
      <p:ext uri="{BB962C8B-B14F-4D97-AF65-F5344CB8AC3E}">
        <p14:creationId xmlns:p14="http://schemas.microsoft.com/office/powerpoint/2010/main" val="278699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80528" y="548680"/>
            <a:ext cx="6512511" cy="1143000"/>
          </a:xfrm>
        </p:spPr>
        <p:txBody>
          <a:bodyPr/>
          <a:lstStyle/>
          <a:p>
            <a:r>
              <a:rPr kumimoji="1" lang="en-US" altLang="ja-JP" dirty="0"/>
              <a:t>Course Registration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3"/>
          </p:nvPr>
        </p:nvSpPr>
        <p:spPr>
          <a:xfrm>
            <a:off x="473324" y="1484784"/>
            <a:ext cx="8540228" cy="388843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kumimoji="1" lang="en-US" altLang="ja-JP" sz="2600" dirty="0"/>
              <a:t>To register for courses, </a:t>
            </a:r>
            <a:r>
              <a:rPr lang="en-US" altLang="ja-JP" sz="2600" dirty="0"/>
              <a:t>you must:</a:t>
            </a:r>
          </a:p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sz="2600" dirty="0"/>
              <a:t> </a:t>
            </a:r>
            <a:r>
              <a:rPr lang="en-US" altLang="ja-JP" sz="2600" dirty="0"/>
              <a:t>use the Student Affairs Information System and register for your courses online. 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sz="2600" dirty="0"/>
              <a:t> submit your course registration form to the Academic Affairs Office via the Google Form. 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sz="2600" dirty="0"/>
              <a:t> complete registration between</a:t>
            </a:r>
            <a:r>
              <a:rPr lang="en-US" altLang="ja-JP" sz="2600" dirty="0">
                <a:solidFill>
                  <a:srgbClr val="FF0000"/>
                </a:solidFill>
              </a:rPr>
              <a:t> October 3 (Mon) and October 17 (Mon)</a:t>
            </a:r>
            <a:r>
              <a:rPr lang="en-US" altLang="ja-JP" sz="2600" dirty="0"/>
              <a:t>.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1336" y="5541665"/>
            <a:ext cx="8280920" cy="707886"/>
          </a:xfrm>
          <a:prstGeom prst="rect">
            <a:avLst/>
          </a:prstGeom>
          <a:noFill/>
          <a:ln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Please read the course syllabi and the timetable in deciding which courses to take.</a:t>
            </a:r>
            <a:endParaRPr kumimoji="1" lang="ja-JP" altLang="en-US" sz="2000" dirty="0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5004048" y="40432"/>
            <a:ext cx="4009504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(1) Curriculum/Master</a:t>
            </a:r>
          </a:p>
        </p:txBody>
      </p:sp>
    </p:spTree>
    <p:extLst>
      <p:ext uri="{BB962C8B-B14F-4D97-AF65-F5344CB8AC3E}">
        <p14:creationId xmlns:p14="http://schemas.microsoft.com/office/powerpoint/2010/main" val="125221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9552" y="836712"/>
            <a:ext cx="5112568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elvetica Neue" charset="0"/>
                <a:ea typeface="ＭＳ Ｐゴシック" charset="-128"/>
                <a:sym typeface="Helvetica Neue" charset="0"/>
              </a:rPr>
              <a:t>・ </a:t>
            </a:r>
            <a:r>
              <a:rPr lang="en-US" altLang="ja-JP" sz="2600" dirty="0">
                <a:latin typeface="Helvetica Neue" charset="0"/>
                <a:ea typeface="ＭＳ Ｐゴシック" charset="-128"/>
                <a:sym typeface="Helvetica Neue" charset="0"/>
              </a:rPr>
              <a:t>Ethics for Academic Research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0073" y="1700808"/>
            <a:ext cx="820891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500"/>
              </a:spcBef>
            </a:pPr>
            <a:r>
              <a:rPr lang="en-US" altLang="ja-JP" sz="2800" dirty="0">
                <a:latin typeface="Helvetica Neue" charset="0"/>
                <a:ea typeface="ＭＳ Ｐゴシック" charset="-128"/>
                <a:sym typeface="Helvetica Neue" charset="0"/>
              </a:rPr>
              <a:t>This is a compulsory course, and is offered as one of intensive lectures in the second term of the academic year 2022; the details are to be announced.</a:t>
            </a:r>
            <a:endParaRPr lang="en-US" altLang="ja-JP" sz="2800" b="1" u="sng" dirty="0">
              <a:solidFill>
                <a:schemeClr val="accent4"/>
              </a:solidFill>
              <a:latin typeface="Helvetica Neue" charset="0"/>
              <a:ea typeface="ＭＳ Ｐゴシック" charset="-128"/>
              <a:sym typeface="Helvetica Neue" charset="0"/>
            </a:endParaRPr>
          </a:p>
          <a:p>
            <a:pPr>
              <a:spcBef>
                <a:spcPts val="1500"/>
              </a:spcBef>
            </a:pPr>
            <a:endParaRPr lang="en-US" altLang="ja-JP" sz="2800" dirty="0">
              <a:latin typeface="Helvetica Neue" charset="0"/>
              <a:ea typeface="ＭＳ Ｐゴシック" charset="-128"/>
              <a:sym typeface="Helvetica Neue" charset="0"/>
            </a:endParaRPr>
          </a:p>
          <a:p>
            <a:pPr>
              <a:spcBef>
                <a:spcPts val="1500"/>
              </a:spcBef>
            </a:pPr>
            <a:r>
              <a:rPr lang="en-US" altLang="ja-JP" sz="2800" dirty="0">
                <a:solidFill>
                  <a:srgbClr val="7030A0"/>
                </a:solidFill>
                <a:latin typeface="Helvetica Neue" charset="0"/>
                <a:ea typeface="ＭＳ Ｐゴシック" charset="-128"/>
                <a:sym typeface="Helvetica Neue" charset="0"/>
              </a:rPr>
              <a:t>When ready, </a:t>
            </a:r>
            <a:r>
              <a:rPr lang="en-US" altLang="ja-JP" sz="2800" dirty="0">
                <a:solidFill>
                  <a:srgbClr val="00B0F0"/>
                </a:solidFill>
                <a:latin typeface="Helvetica Neue" charset="0"/>
                <a:ea typeface="ＭＳ Ｐゴシック" charset="-128"/>
                <a:sym typeface="Helvetica Neue" charset="0"/>
              </a:rPr>
              <a:t>the schedule and the information on registration will be posted </a:t>
            </a:r>
            <a:r>
              <a:rPr lang="en-US" altLang="ja-JP" sz="2800" dirty="0">
                <a:solidFill>
                  <a:srgbClr val="7030A0"/>
                </a:solidFill>
                <a:latin typeface="Helvetica Neue" charset="0"/>
                <a:ea typeface="ＭＳ Ｐゴシック" charset="-128"/>
                <a:sym typeface="Helvetica Neue" charset="0"/>
              </a:rPr>
              <a:t>on the website.</a:t>
            </a:r>
            <a:endParaRPr kumimoji="1" lang="ja-JP" altLang="en-US" dirty="0">
              <a:solidFill>
                <a:srgbClr val="7030A0"/>
              </a:solidFill>
            </a:endParaRPr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5004048" y="40432"/>
            <a:ext cx="4009504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Gill Sans" charset="0"/>
              </a:defRPr>
            </a:lvl1pPr>
            <a:lvl2pPr algn="l">
              <a:defRPr sz="1200">
                <a:solidFill>
                  <a:schemeClr val="tx1"/>
                </a:solidFill>
                <a:latin typeface="Gill Sans" charset="0"/>
              </a:defRPr>
            </a:lvl2pPr>
            <a:lvl3pPr algn="l">
              <a:defRPr sz="1200">
                <a:solidFill>
                  <a:schemeClr val="tx1"/>
                </a:solidFill>
                <a:latin typeface="Gill Sans" charset="0"/>
              </a:defRPr>
            </a:lvl3pPr>
            <a:lvl4pPr algn="l">
              <a:defRPr sz="1200">
                <a:solidFill>
                  <a:schemeClr val="tx1"/>
                </a:solidFill>
                <a:latin typeface="Gill Sans" charset="0"/>
              </a:defRPr>
            </a:lvl4pPr>
            <a:lvl5pPr algn="l"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algn="r">
              <a:spcBef>
                <a:spcPts val="2000"/>
              </a:spcBef>
            </a:pPr>
            <a:r>
              <a:rPr lang="en-US" altLang="ja-JP" sz="2000" dirty="0">
                <a:solidFill>
                  <a:srgbClr val="996633"/>
                </a:solidFill>
                <a:latin typeface="Helvetica Neue" charset="0"/>
                <a:ea typeface="ＭＳ Ｐゴシック" charset="-128"/>
                <a:sym typeface="Helvetica Neue" charset="0"/>
              </a:rPr>
              <a:t>(1) Curriculum/Master</a:t>
            </a:r>
          </a:p>
        </p:txBody>
      </p:sp>
    </p:spTree>
    <p:extLst>
      <p:ext uri="{BB962C8B-B14F-4D97-AF65-F5344CB8AC3E}">
        <p14:creationId xmlns:p14="http://schemas.microsoft.com/office/powerpoint/2010/main" val="1415060676"/>
      </p:ext>
    </p:extLst>
  </p:cSld>
  <p:clrMapOvr>
    <a:masterClrMapping/>
  </p:clrMapOvr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entation_G2SD_2021_Fall" id="{3B73CA05-248F-D14B-9F9F-01504E55D752}" vid="{E3573D46-EE3C-4141-A406-8C533451618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スリップストリーム</Template>
  <TotalTime>0</TotalTime>
  <Words>1372</Words>
  <Application>Microsoft Office PowerPoint</Application>
  <PresentationFormat>画面に合わせる (4:3)</PresentationFormat>
  <Paragraphs>169</Paragraphs>
  <Slides>22</Slides>
  <Notes>17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9" baseType="lpstr">
      <vt:lpstr>Helvetica Neue</vt:lpstr>
      <vt:lpstr>Arial</vt:lpstr>
      <vt:lpstr>Calibri</vt:lpstr>
      <vt:lpstr>Georgia</vt:lpstr>
      <vt:lpstr>Trebuchet MS</vt:lpstr>
      <vt:lpstr>Wingdings</vt:lpstr>
      <vt:lpstr>スリップストリーム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curriculum </vt:lpstr>
      <vt:lpstr>FOR MASTER  STUDENTS</vt:lpstr>
      <vt:lpstr>PowerPoint プレゼンテーション</vt:lpstr>
      <vt:lpstr>Course Registration</vt:lpstr>
      <vt:lpstr>PowerPoint プレゼンテーション</vt:lpstr>
      <vt:lpstr>FOR DOCTORAL STUDENTS</vt:lpstr>
      <vt:lpstr>Course Registration</vt:lpstr>
      <vt:lpstr>Schedule </vt:lpstr>
      <vt:lpstr>Important events in the 2 years   for Master students</vt:lpstr>
      <vt:lpstr>Important events in 3 years   for Doctoral students</vt:lpstr>
      <vt:lpstr>Academic portfolios for Doctoral students</vt:lpstr>
      <vt:lpstr>Other information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2021-09-13T14:17:58Z</dcterms:created>
  <dcterms:modified xsi:type="dcterms:W3CDTF">2022-09-28T02:02:52Z</dcterms:modified>
</cp:coreProperties>
</file>