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3"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1" d="100"/>
          <a:sy n="61" d="100"/>
        </p:scale>
        <p:origin x="28" y="5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6292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46170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13088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176127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68611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09749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015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57533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16026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12057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15AFD9-DFF7-4D61-96A5-E9962541BE8B}" type="datetimeFigureOut">
              <a:rPr kumimoji="1" lang="ja-JP" altLang="en-US" smtClean="0"/>
              <a:t>2022/3/24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91178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5AFD9-DFF7-4D61-96A5-E9962541BE8B}" type="datetimeFigureOut">
              <a:rPr kumimoji="1" lang="ja-JP" altLang="en-US" smtClean="0"/>
              <a:t>2022/3/24</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112671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hyperlink" Target="https://support.google.com/a/users/answer/9296686#!/"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hyperlink" Target="https://www.bureau.tohoku.ac.jp/i-synergy/ees/academiclicense201909JP.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05997" y="1550241"/>
            <a:ext cx="9144000" cy="1063489"/>
          </a:xfrm>
        </p:spPr>
        <p:txBody>
          <a:bodyPr/>
          <a:lstStyle/>
          <a:p>
            <a:r>
              <a:rPr lang="ja-JP" altLang="en-US" dirty="0">
                <a:solidFill>
                  <a:srgbClr val="00206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情報ネットワーク講習会</a:t>
            </a:r>
            <a:endParaRPr kumimoji="1" lang="ja-JP" altLang="en-US" dirty="0">
              <a:solidFill>
                <a:srgbClr val="00206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サブタイトル 2"/>
          <p:cNvSpPr>
            <a:spLocks noGrp="1"/>
          </p:cNvSpPr>
          <p:nvPr>
            <p:ph type="subTitle" idx="1"/>
          </p:nvPr>
        </p:nvSpPr>
        <p:spPr>
          <a:xfrm>
            <a:off x="1524000" y="5625678"/>
            <a:ext cx="9144000" cy="383019"/>
          </a:xfrm>
        </p:spPr>
        <p:txBody>
          <a:bodyPr>
            <a:normAutofit fontScale="92500" lnSpcReduction="10000"/>
          </a:bodyPr>
          <a:lstStyle/>
          <a:p>
            <a:r>
              <a:rPr lang="ja-JP" altLang="en-US" dirty="0">
                <a:latin typeface="BIZ UDPゴシック" panose="020B0400000000000000" pitchFamily="50" charset="-128"/>
                <a:ea typeface="BIZ UDPゴシック" panose="020B0400000000000000" pitchFamily="50" charset="-128"/>
              </a:rPr>
              <a:t>情報システム部局実施責任者（江藤裕之）</a:t>
            </a:r>
          </a:p>
          <a:p>
            <a:endParaRPr lang="ja-JP" altLang="en-US" dirty="0"/>
          </a:p>
        </p:txBody>
      </p:sp>
      <p:sp>
        <p:nvSpPr>
          <p:cNvPr id="4" name="正方形/長方形 3"/>
          <p:cNvSpPr/>
          <p:nvPr/>
        </p:nvSpPr>
        <p:spPr>
          <a:xfrm>
            <a:off x="2309247" y="4044458"/>
            <a:ext cx="7687160" cy="830997"/>
          </a:xfrm>
          <a:prstGeom prst="rect">
            <a:avLst/>
          </a:prstGeom>
        </p:spPr>
        <p:txBody>
          <a:bodyPr wrap="square">
            <a:spAutoFit/>
          </a:bodyPr>
          <a:lstStyle/>
          <a:p>
            <a:pPr algn="ctr"/>
            <a:r>
              <a:rPr lang="en-US" altLang="ja-JP" sz="28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2022</a:t>
            </a:r>
            <a:r>
              <a:rPr lang="ja-JP" altLang="en-US" sz="28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年</a:t>
            </a:r>
            <a:r>
              <a:rPr lang="en-US" altLang="ja-JP" sz="28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r>
              <a:rPr lang="ja-JP" altLang="en-US" sz="28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月　新入生オリエンテーション</a:t>
            </a:r>
          </a:p>
          <a:p>
            <a:pPr algn="ctr"/>
            <a:endParaRPr lang="ja-JP" altLang="en-US" sz="2000" dirty="0">
              <a:effectLst>
                <a:outerShdw blurRad="38100" dist="38100" dir="2700000" algn="tl">
                  <a:srgbClr val="000000">
                    <a:alpha val="43137"/>
                  </a:srgbClr>
                </a:outerShdw>
              </a:effectLst>
            </a:endParaRPr>
          </a:p>
        </p:txBody>
      </p:sp>
      <p:pic>
        <p:nvPicPr>
          <p:cNvPr id="6" name="録音したサウンド">
            <a:hlinkClick r:id="" action="ppaction://media"/>
            <a:extLst>
              <a:ext uri="{FF2B5EF4-FFF2-40B4-BE49-F238E27FC236}">
                <a16:creationId xmlns:a16="http://schemas.microsoft.com/office/drawing/2014/main" id="{9B23AA2C-127F-4DC9-BF7A-FA7618D159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5438" y="250126"/>
            <a:ext cx="406400" cy="406400"/>
          </a:xfrm>
          <a:prstGeom prst="rect">
            <a:avLst/>
          </a:prstGeom>
        </p:spPr>
      </p:pic>
    </p:spTree>
    <p:extLst>
      <p:ext uri="{BB962C8B-B14F-4D97-AF65-F5344CB8AC3E}">
        <p14:creationId xmlns:p14="http://schemas.microsoft.com/office/powerpoint/2010/main" val="1767087867"/>
      </p:ext>
    </p:extLst>
  </p:cSld>
  <p:clrMapOvr>
    <a:masterClrMapping/>
  </p:clrMapOvr>
  <mc:AlternateContent xmlns:mc="http://schemas.openxmlformats.org/markup-compatibility/2006" xmlns:p14="http://schemas.microsoft.com/office/powerpoint/2010/main">
    <mc:Choice Requires="p14">
      <p:transition spd="slow" p14:dur="2000" advTm="19528"/>
    </mc:Choice>
    <mc:Fallback xmlns="">
      <p:transition spd="slow" advTm="19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75421" y="587476"/>
            <a:ext cx="5147563" cy="400110"/>
          </a:xfrm>
          <a:prstGeom prst="rect">
            <a:avLst/>
          </a:prstGeom>
        </p:spPr>
        <p:txBody>
          <a:bodyPr wrap="none">
            <a:spAutoFit/>
          </a:bodyPr>
          <a:lstStyle/>
          <a:p>
            <a:pPr marL="342900" indent="-342900">
              <a:buFont typeface="+mj-lt"/>
              <a:buAutoNum type="arabicPeriod"/>
            </a:pPr>
            <a:r>
              <a:rPr lang="ja-JP" altLang="en-US" sz="20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国際文化研究科ネットワークの利用方法</a:t>
            </a:r>
          </a:p>
        </p:txBody>
      </p:sp>
      <p:sp>
        <p:nvSpPr>
          <p:cNvPr id="3" name="Rectangle 24"/>
          <p:cNvSpPr>
            <a:spLocks noChangeArrowheads="1"/>
          </p:cNvSpPr>
          <p:nvPr/>
        </p:nvSpPr>
        <p:spPr bwMode="auto">
          <a:xfrm>
            <a:off x="974956" y="1310905"/>
            <a:ext cx="1019351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ja-JP"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ネットワークへの接続</a:t>
            </a:r>
            <a:endParaRPr kumimoji="0" lang="ja-JP" altLang="ja-JP"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・国際文化研究科の全ての講座で利用できるネットワーク（</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LAN</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）は</a:t>
            </a:r>
            <a:r>
              <a:rPr kumimoji="0" lang="ja-JP" altLang="en-US" sz="1400" b="0" i="0" u="sng"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各講座単位で管理されています</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・ネットワークに自分のパソコンを接続する際は、必ず次の項目を届け出てください。</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(1) </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パソコンのメーカー・機種名（ノートブックとデスクトップを区分）</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(2) OS</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Windows10</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など）</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(3) </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物理アドレス（</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MAC</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アドレス）→パソコンに固有の識別番号</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(4) </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ウィルス対策ソフト</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・すでにセキュリティサポートの終了した</a:t>
            </a:r>
            <a:r>
              <a:rPr kumimoji="0" lang="en-US" altLang="ja-JP" sz="1400" b="0" i="0" u="sng" strike="noStrike" cap="none" normalizeH="0" baseline="0" dirty="0">
                <a:ln>
                  <a:noFill/>
                </a:ln>
                <a:solidFill>
                  <a:srgbClr val="FF0000"/>
                </a:solidFill>
                <a:effectLst/>
                <a:latin typeface="Century" panose="02040604050505020304" pitchFamily="18" charset="0"/>
                <a:ea typeface="BIZ UDPゴシック" panose="020B0400000000000000" pitchFamily="50" charset="-128"/>
                <a:cs typeface="Times New Roman" panose="02020603050405020304" pitchFamily="18" charset="0"/>
              </a:rPr>
              <a:t>Windows XP</a:t>
            </a:r>
            <a:r>
              <a:rPr kumimoji="0" lang="ja-JP" altLang="en-US" sz="1400" b="0" i="0" u="sng" strike="noStrike" cap="none" normalizeH="0" baseline="0" dirty="0">
                <a:ln>
                  <a:noFill/>
                </a:ln>
                <a:solidFill>
                  <a:srgbClr val="FF0000"/>
                </a:solidFill>
                <a:effectLst/>
                <a:latin typeface="Century" panose="02040604050505020304" pitchFamily="18" charset="0"/>
                <a:ea typeface="BIZ UDPゴシック" panose="020B0400000000000000" pitchFamily="50" charset="-128"/>
                <a:cs typeface="Times New Roman" panose="02020603050405020304" pitchFamily="18" charset="0"/>
              </a:rPr>
              <a:t>や</a:t>
            </a:r>
            <a:r>
              <a:rPr kumimoji="0" lang="en-US" altLang="ja-JP" sz="1400" b="0" i="0" u="sng" strike="noStrike" cap="none" normalizeH="0" baseline="0" dirty="0">
                <a:ln>
                  <a:noFill/>
                </a:ln>
                <a:solidFill>
                  <a:srgbClr val="FF0000"/>
                </a:solidFill>
                <a:effectLst/>
                <a:latin typeface="Century" panose="02040604050505020304" pitchFamily="18" charset="0"/>
                <a:ea typeface="BIZ UDPゴシック" panose="020B0400000000000000" pitchFamily="50" charset="-128"/>
                <a:cs typeface="Times New Roman" panose="02020603050405020304" pitchFamily="18" charset="0"/>
              </a:rPr>
              <a:t>Windows 7</a:t>
            </a:r>
            <a:r>
              <a:rPr kumimoji="0" lang="ja-JP" altLang="en-US" sz="1400" u="sng" dirty="0">
                <a:solidFill>
                  <a:srgbClr val="FF0000"/>
                </a:solidFill>
                <a:latin typeface="Century" panose="02040604050505020304" pitchFamily="18" charset="0"/>
                <a:ea typeface="BIZ UDPゴシック" panose="020B0400000000000000" pitchFamily="50" charset="-128"/>
                <a:cs typeface="Times New Roman" panose="02020603050405020304" pitchFamily="18" charset="0"/>
              </a:rPr>
              <a:t>など</a:t>
            </a:r>
            <a:r>
              <a:rPr kumimoji="0" lang="ja-JP" altLang="en-US" sz="1400" b="0" i="0" u="sng" strike="noStrike" cap="none" normalizeH="0" baseline="0" dirty="0">
                <a:ln>
                  <a:noFill/>
                </a:ln>
                <a:solidFill>
                  <a:srgbClr val="FF0000"/>
                </a:solidFill>
                <a:effectLst/>
                <a:latin typeface="Century" panose="02040604050505020304" pitchFamily="18" charset="0"/>
                <a:ea typeface="BIZ UDPゴシック" panose="020B0400000000000000" pitchFamily="50" charset="-128"/>
                <a:cs typeface="Times New Roman" panose="02020603050405020304" pitchFamily="18" charset="0"/>
              </a:rPr>
              <a:t>の保護されていない</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パソコンをネットワークに</a:t>
            </a:r>
            <a:endPar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dirty="0">
                <a:latin typeface="Century" panose="02040604050505020304" pitchFamily="18" charset="0"/>
                <a:ea typeface="BIZ UDPゴシック" panose="020B0400000000000000" pitchFamily="50" charset="-128"/>
                <a:cs typeface="Times New Roman" panose="02020603050405020304" pitchFamily="18" charset="0"/>
              </a:rPr>
              <a:t>　　</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接続してはいけません。</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lvl="0"/>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・無線</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LAN</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を使って接続する場合は、必ず所属する講座の無線ルータ（ハブ）を利用してください。他専攻分野のルータを</a:t>
            </a:r>
            <a:endPar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endParaRPr>
          </a:p>
          <a:p>
            <a:pPr lvl="0"/>
            <a:r>
              <a:rPr kumimoji="0" lang="ja-JP" altLang="en-US" sz="1400" dirty="0">
                <a:latin typeface="Century" panose="02040604050505020304" pitchFamily="18" charset="0"/>
                <a:ea typeface="BIZ UDPゴシック" panose="020B0400000000000000" pitchFamily="50" charset="-128"/>
                <a:cs typeface="Times New Roman" panose="02020603050405020304" pitchFamily="18" charset="0"/>
              </a:rPr>
              <a:t>　　</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利用してはいけません（全学 </a:t>
            </a:r>
            <a:r>
              <a:rPr kumimoji="0" lang="en-US" altLang="ja-JP" sz="1400" b="0" i="0" u="none" strike="noStrike" cap="none" normalizeH="0" baseline="0" dirty="0" err="1">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eduroam</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 </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（無線</a:t>
            </a:r>
            <a:r>
              <a:rPr kumimoji="0" lang="en-US" altLang="ja-JP"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LAN</a:t>
            </a:r>
            <a:r>
              <a:rPr kumimoji="0" lang="ja-JP" altLang="en-US" sz="14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）が使えるように整備中：建物の一部で使用可能）。</a:t>
            </a:r>
            <a:endParaRPr kumimoji="0" lang="ja-JP" altLang="en-US" sz="600" b="0" i="0" u="none" strike="noStrike" cap="none" normalizeH="0" baseline="0" dirty="0">
              <a:ln>
                <a:noFill/>
              </a:ln>
              <a:solidFill>
                <a:schemeClr val="tx1"/>
              </a:solidFill>
              <a:effectLst/>
              <a:latin typeface="Century" panose="02040604050505020304" pitchFamily="18" charset="0"/>
              <a:ea typeface="BIZ UDP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4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en-US" sz="2400" b="0" i="0" u="none" strike="noStrike" cap="none" normalizeH="0" baseline="0" dirty="0">
              <a:ln>
                <a:noFill/>
              </a:ln>
              <a:solidFill>
                <a:schemeClr val="tx1"/>
              </a:solidFill>
              <a:effectLst/>
              <a:latin typeface="Arial" panose="020B0604020202020204" pitchFamily="34" charset="0"/>
            </a:endParaRPr>
          </a:p>
        </p:txBody>
      </p:sp>
      <p:grpSp>
        <p:nvGrpSpPr>
          <p:cNvPr id="4" name="Group 58"/>
          <p:cNvGrpSpPr>
            <a:grpSpLocks/>
          </p:cNvGrpSpPr>
          <p:nvPr/>
        </p:nvGrpSpPr>
        <p:grpSpPr bwMode="auto">
          <a:xfrm>
            <a:off x="826568" y="4674428"/>
            <a:ext cx="5780124" cy="1967672"/>
            <a:chOff x="2735" y="6596"/>
            <a:chExt cx="6659" cy="1956"/>
          </a:xfrm>
        </p:grpSpPr>
        <p:cxnSp>
          <p:nvCxnSpPr>
            <p:cNvPr id="5" name="Line 59"/>
            <p:cNvCxnSpPr>
              <a:cxnSpLocks noChangeShapeType="1"/>
            </p:cNvCxnSpPr>
            <p:nvPr/>
          </p:nvCxnSpPr>
          <p:spPr bwMode="auto">
            <a:xfrm>
              <a:off x="3101" y="7545"/>
              <a:ext cx="2864" cy="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6" name="Line 60"/>
            <p:cNvCxnSpPr>
              <a:cxnSpLocks noChangeShapeType="1"/>
            </p:cNvCxnSpPr>
            <p:nvPr/>
          </p:nvCxnSpPr>
          <p:spPr bwMode="auto">
            <a:xfrm>
              <a:off x="3990" y="7555"/>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7" name="Line 61"/>
            <p:cNvCxnSpPr>
              <a:cxnSpLocks noChangeShapeType="1"/>
            </p:cNvCxnSpPr>
            <p:nvPr/>
          </p:nvCxnSpPr>
          <p:spPr bwMode="auto">
            <a:xfrm>
              <a:off x="3106" y="7541"/>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8" name="Line 62"/>
            <p:cNvCxnSpPr>
              <a:cxnSpLocks noChangeShapeType="1"/>
            </p:cNvCxnSpPr>
            <p:nvPr/>
          </p:nvCxnSpPr>
          <p:spPr bwMode="auto">
            <a:xfrm>
              <a:off x="4670" y="7555"/>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9" name="Line 63"/>
            <p:cNvCxnSpPr>
              <a:cxnSpLocks noChangeShapeType="1"/>
            </p:cNvCxnSpPr>
            <p:nvPr/>
          </p:nvCxnSpPr>
          <p:spPr bwMode="auto">
            <a:xfrm>
              <a:off x="5320" y="7545"/>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pic>
          <p:nvPicPr>
            <p:cNvPr id="10" name="図 9" descr="Macintosh HD:Users:ononaoyuki:Desktop:desk3.g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 y="7734"/>
              <a:ext cx="758" cy="595"/>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 y="7696"/>
              <a:ext cx="643" cy="56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 y="7986"/>
              <a:ext cx="643" cy="566"/>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 y="7686"/>
              <a:ext cx="643" cy="5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Line 68"/>
            <p:cNvCxnSpPr>
              <a:cxnSpLocks noChangeShapeType="1"/>
            </p:cNvCxnSpPr>
            <p:nvPr/>
          </p:nvCxnSpPr>
          <p:spPr bwMode="auto">
            <a:xfrm>
              <a:off x="5950" y="7539"/>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15" name="AutoShape 69"/>
            <p:cNvSpPr>
              <a:spLocks noChangeArrowheads="1"/>
            </p:cNvSpPr>
            <p:nvPr/>
          </p:nvSpPr>
          <p:spPr bwMode="auto">
            <a:xfrm>
              <a:off x="5880" y="7750"/>
              <a:ext cx="180" cy="349"/>
            </a:xfrm>
            <a:prstGeom prst="cube">
              <a:avLst>
                <a:gd name="adj" fmla="val 25000"/>
              </a:avLst>
            </a:prstGeom>
            <a:solidFill>
              <a:srgbClr val="D8D8D8"/>
            </a:solidFill>
            <a:ln w="12700">
              <a:solidFill>
                <a:srgbClr val="7F7F7F"/>
              </a:solidFill>
              <a:miter lim="800000"/>
              <a:headEnd/>
              <a:tailEnd/>
            </a:ln>
            <a:effectLst>
              <a:outerShdw dist="25400" dir="5400000" algn="ctr" rotWithShape="0">
                <a:srgbClr val="808080">
                  <a:alpha val="35001"/>
                </a:srgbClr>
              </a:outerShdw>
            </a:effectLst>
          </p:spPr>
          <p:txBody>
            <a:bodyPr rot="0" vert="horz" wrap="square" lIns="91440" tIns="91440" rIns="91440" bIns="91440" anchor="t" anchorCtr="0" upright="1">
              <a:noAutofit/>
            </a:bodyPr>
            <a:lstStyle/>
            <a:p>
              <a:endParaRPr lang="ja-JP" altLang="en-US"/>
            </a:p>
          </p:txBody>
        </p:sp>
        <p:pic>
          <p:nvPicPr>
            <p:cNvPr id="16" name="図 15"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 y="7696"/>
              <a:ext cx="643" cy="56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Line 71"/>
            <p:cNvCxnSpPr>
              <a:cxnSpLocks noChangeShapeType="1"/>
            </p:cNvCxnSpPr>
            <p:nvPr/>
          </p:nvCxnSpPr>
          <p:spPr bwMode="auto">
            <a:xfrm>
              <a:off x="6214" y="7918"/>
              <a:ext cx="581" cy="105"/>
            </a:xfrm>
            <a:prstGeom prst="line">
              <a:avLst/>
            </a:prstGeom>
            <a:noFill/>
            <a:ln w="22225">
              <a:solidFill>
                <a:srgbClr val="7F7F7F"/>
              </a:solidFill>
              <a:prstDash val="sysDot"/>
              <a:round/>
              <a:headEnd type="triangle" w="sm" len="sm"/>
              <a:tailEnd type="triangle" w="sm" len="sm"/>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18" name="Line 72"/>
            <p:cNvCxnSpPr>
              <a:cxnSpLocks noChangeShapeType="1"/>
            </p:cNvCxnSpPr>
            <p:nvPr/>
          </p:nvCxnSpPr>
          <p:spPr bwMode="auto">
            <a:xfrm flipV="1">
              <a:off x="3084" y="7130"/>
              <a:ext cx="6310" cy="9"/>
            </a:xfrm>
            <a:prstGeom prst="line">
              <a:avLst/>
            </a:prstGeom>
            <a:noFill/>
            <a:ln w="22225">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19" name="Line 73"/>
            <p:cNvCxnSpPr>
              <a:cxnSpLocks noChangeShapeType="1"/>
            </p:cNvCxnSpPr>
            <p:nvPr/>
          </p:nvCxnSpPr>
          <p:spPr bwMode="auto">
            <a:xfrm>
              <a:off x="4474" y="7139"/>
              <a:ext cx="0" cy="4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20" name="Rectangle 74"/>
            <p:cNvSpPr>
              <a:spLocks noChangeArrowheads="1"/>
            </p:cNvSpPr>
            <p:nvPr/>
          </p:nvSpPr>
          <p:spPr bwMode="auto">
            <a:xfrm>
              <a:off x="4378" y="7050"/>
              <a:ext cx="231" cy="199"/>
            </a:xfrm>
            <a:prstGeom prst="rect">
              <a:avLst/>
            </a:prstGeom>
            <a:solidFill>
              <a:srgbClr val="D8D8D8"/>
            </a:solidFill>
            <a:ln w="9525">
              <a:solidFill>
                <a:srgbClr val="7F7F7F"/>
              </a:solidFill>
              <a:miter lim="800000"/>
              <a:headEnd/>
              <a:tailEnd/>
            </a:ln>
            <a:effectLst>
              <a:outerShdw dist="25400" dir="5400000" algn="ctr" rotWithShape="0">
                <a:srgbClr val="808080">
                  <a:alpha val="35001"/>
                </a:srgbClr>
              </a:outerShdw>
            </a:effectLst>
          </p:spPr>
          <p:txBody>
            <a:bodyPr rot="0" vert="horz" wrap="square" lIns="91440" tIns="91440" rIns="91440" bIns="91440" anchor="t" anchorCtr="0" upright="1">
              <a:noAutofit/>
            </a:bodyPr>
            <a:lstStyle/>
            <a:p>
              <a:endParaRPr lang="ja-JP" altLang="en-US"/>
            </a:p>
          </p:txBody>
        </p:sp>
        <p:sp>
          <p:nvSpPr>
            <p:cNvPr id="21" name="Text Box 75"/>
            <p:cNvSpPr txBox="1">
              <a:spLocks noChangeArrowheads="1"/>
            </p:cNvSpPr>
            <p:nvPr/>
          </p:nvSpPr>
          <p:spPr bwMode="auto">
            <a:xfrm>
              <a:off x="5526" y="7906"/>
              <a:ext cx="12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800" kern="10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ja-JP" sz="800" kern="100">
                  <a:effectLst/>
                  <a:latin typeface="Century" panose="02040604050505020304" pitchFamily="18" charset="0"/>
                  <a:ea typeface="ＭＳ 明朝" panose="02020609040205080304" pitchFamily="17" charset="-128"/>
                  <a:cs typeface="Times New Roman" panose="02020603050405020304" pitchFamily="18" charset="0"/>
                </a:rPr>
                <a:t>無線ルータ</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Text Box 76"/>
            <p:cNvSpPr txBox="1">
              <a:spLocks noChangeArrowheads="1"/>
            </p:cNvSpPr>
            <p:nvPr/>
          </p:nvSpPr>
          <p:spPr bwMode="auto">
            <a:xfrm>
              <a:off x="3281" y="6596"/>
              <a:ext cx="1326"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VLAN</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p:txBody>
        </p:sp>
        <p:cxnSp>
          <p:nvCxnSpPr>
            <p:cNvPr id="23" name="Line 77"/>
            <p:cNvCxnSpPr>
              <a:cxnSpLocks noChangeShapeType="1"/>
            </p:cNvCxnSpPr>
            <p:nvPr/>
          </p:nvCxnSpPr>
          <p:spPr bwMode="auto">
            <a:xfrm>
              <a:off x="7834" y="7130"/>
              <a:ext cx="0" cy="4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24" name="Rectangle 78"/>
            <p:cNvSpPr>
              <a:spLocks noChangeArrowheads="1"/>
            </p:cNvSpPr>
            <p:nvPr/>
          </p:nvSpPr>
          <p:spPr bwMode="auto">
            <a:xfrm>
              <a:off x="7722" y="7028"/>
              <a:ext cx="231" cy="199"/>
            </a:xfrm>
            <a:prstGeom prst="rect">
              <a:avLst/>
            </a:prstGeom>
            <a:solidFill>
              <a:srgbClr val="D8D8D8"/>
            </a:solidFill>
            <a:ln w="9525">
              <a:solidFill>
                <a:srgbClr val="7F7F7F"/>
              </a:solidFill>
              <a:miter lim="800000"/>
              <a:headEnd/>
              <a:tailEnd/>
            </a:ln>
            <a:effectLst>
              <a:outerShdw dist="25400" dir="5400000" algn="ctr" rotWithShape="0">
                <a:srgbClr val="808080">
                  <a:alpha val="35001"/>
                </a:srgbClr>
              </a:outerShdw>
            </a:effectLst>
          </p:spPr>
          <p:txBody>
            <a:bodyPr rot="0" vert="horz" wrap="square" lIns="91440" tIns="91440" rIns="91440" bIns="91440" anchor="t" anchorCtr="0" upright="1">
              <a:noAutofit/>
            </a:bodyPr>
            <a:lstStyle/>
            <a:p>
              <a:endParaRPr lang="ja-JP" altLang="en-US"/>
            </a:p>
          </p:txBody>
        </p:sp>
        <p:sp>
          <p:nvSpPr>
            <p:cNvPr id="25" name="Text Box 79"/>
            <p:cNvSpPr txBox="1">
              <a:spLocks noChangeArrowheads="1"/>
            </p:cNvSpPr>
            <p:nvPr/>
          </p:nvSpPr>
          <p:spPr bwMode="auto">
            <a:xfrm>
              <a:off x="4676" y="7173"/>
              <a:ext cx="14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A</a:t>
              </a: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専攻分野</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Text Box 80"/>
            <p:cNvSpPr txBox="1">
              <a:spLocks noChangeArrowheads="1"/>
            </p:cNvSpPr>
            <p:nvPr/>
          </p:nvSpPr>
          <p:spPr bwMode="auto">
            <a:xfrm>
              <a:off x="7954" y="7150"/>
              <a:ext cx="14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800" kern="100" dirty="0">
                  <a:effectLst/>
                  <a:latin typeface="ＭＳ ゴシック" panose="020B0609070205080204" pitchFamily="49" charset="-128"/>
                  <a:ea typeface="ＭＳ 明朝" panose="02020609040205080304" pitchFamily="17" charset="-128"/>
                  <a:cs typeface="Times New Roman" panose="02020603050405020304" pitchFamily="18" charset="0"/>
                </a:rPr>
                <a:t>B</a:t>
              </a: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専攻分野</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27" name="Rectangle 29"/>
          <p:cNvSpPr>
            <a:spLocks noChangeArrowheads="1"/>
          </p:cNvSpPr>
          <p:nvPr/>
        </p:nvSpPr>
        <p:spPr bwMode="auto">
          <a:xfrm>
            <a:off x="902289" y="28310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8" name="正方形/長方形 27"/>
          <p:cNvSpPr/>
          <p:nvPr/>
        </p:nvSpPr>
        <p:spPr>
          <a:xfrm>
            <a:off x="2506181" y="4322916"/>
            <a:ext cx="2954655" cy="369332"/>
          </a:xfrm>
          <a:prstGeom prst="rect">
            <a:avLst/>
          </a:prstGeom>
        </p:spPr>
        <p:txBody>
          <a:bodyPr wrap="none">
            <a:spAutoFit/>
          </a:bodyPr>
          <a:lstStyle/>
          <a:p>
            <a:pPr lvl="0" eaLnBrk="0" fontAlgn="base" hangingPunct="0">
              <a:spcBef>
                <a:spcPct val="0"/>
              </a:spcBef>
              <a:spcAft>
                <a:spcPct val="0"/>
              </a:spcAft>
            </a:pPr>
            <a:r>
              <a:rPr kumimoji="0" lang="ja-JP" altLang="en-US" dirty="0">
                <a:ea typeface="ＭＳ ゴシック" panose="020B0609070205080204" pitchFamily="49" charset="-128"/>
                <a:cs typeface="Times New Roman" panose="02020603050405020304" pitchFamily="18" charset="0"/>
              </a:rPr>
              <a:t>研究科ネットワーク概念図</a:t>
            </a:r>
            <a:endParaRPr kumimoji="0" lang="ja-JP" altLang="en-US" sz="800" b="0" i="0" u="none" strike="noStrike" cap="none" normalizeH="0" baseline="0" dirty="0">
              <a:ln>
                <a:noFill/>
              </a:ln>
              <a:solidFill>
                <a:schemeClr val="tx1"/>
              </a:solidFill>
              <a:effectLst/>
            </a:endParaRPr>
          </a:p>
        </p:txBody>
      </p:sp>
      <p:sp>
        <p:nvSpPr>
          <p:cNvPr id="52" name="正方形/長方形 51"/>
          <p:cNvSpPr/>
          <p:nvPr/>
        </p:nvSpPr>
        <p:spPr>
          <a:xfrm>
            <a:off x="7005979" y="4865030"/>
            <a:ext cx="4891731" cy="1384995"/>
          </a:xfrm>
          <a:prstGeom prst="rect">
            <a:avLst/>
          </a:prstGeom>
          <a:solidFill>
            <a:srgbClr val="C00000">
              <a:alpha val="14000"/>
            </a:srgbClr>
          </a:solidFill>
          <a:ln w="31750" cmpd="dbl">
            <a:solidFill>
              <a:srgbClr val="FF0000"/>
            </a:solidFill>
          </a:ln>
        </p:spPr>
        <p:txBody>
          <a:bodyPr wrap="square">
            <a:spAutoFit/>
          </a:bodyPr>
          <a:lstStyle/>
          <a:p>
            <a:pPr algn="just">
              <a:spcAft>
                <a:spcPts val="0"/>
              </a:spcAft>
            </a:pPr>
            <a:r>
              <a:rPr lang="ja-JP" altLang="ja-JP" sz="1400" kern="10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重要　</a:t>
            </a:r>
            <a:endParaRPr lang="ja-JP" altLang="ja-JP" sz="1600" kern="100" dirty="0">
              <a:solidFill>
                <a:srgbClr val="C0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179705" algn="just">
              <a:spcAft>
                <a:spcPts val="0"/>
              </a:spcAft>
            </a:pPr>
            <a:r>
              <a:rPr lang="ja-JP" altLang="ja-JP" sz="140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ネットワーク上で重大な問題が発生した場合は、その原因となっているパソコンを含む</a:t>
            </a:r>
            <a:r>
              <a:rPr lang="ja-JP" altLang="ja-JP" sz="1400" b="1" u="sng"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講座全体を</a:t>
            </a:r>
            <a:r>
              <a:rPr lang="en-US" altLang="ja-JP" sz="1400" b="1" u="sng"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LAN</a:t>
            </a:r>
            <a:r>
              <a:rPr lang="ja-JP" altLang="ja-JP" sz="1400" b="1" u="sng"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から切り離す</a:t>
            </a:r>
            <a:r>
              <a:rPr lang="ja-JP" altLang="ja-JP" sz="140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処置をとる場合があります。したがって、一人の不注意により専攻分野全体、場合によっては研究科全体が多大な被害を被る可能性があります。</a:t>
            </a:r>
            <a:endParaRPr lang="ja-JP" altLang="ja-JP" sz="160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29" name="録音したサウンド">
            <a:hlinkClick r:id="" action="ppaction://media"/>
            <a:extLst>
              <a:ext uri="{FF2B5EF4-FFF2-40B4-BE49-F238E27FC236}">
                <a16:creationId xmlns:a16="http://schemas.microsoft.com/office/drawing/2014/main" id="{3F0CFD9A-E7DF-4796-936B-76AB6B0630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4510" y="181076"/>
            <a:ext cx="406400" cy="406400"/>
          </a:xfrm>
          <a:prstGeom prst="rect">
            <a:avLst/>
          </a:prstGeom>
        </p:spPr>
      </p:pic>
    </p:spTree>
    <p:extLst>
      <p:ext uri="{BB962C8B-B14F-4D97-AF65-F5344CB8AC3E}">
        <p14:creationId xmlns:p14="http://schemas.microsoft.com/office/powerpoint/2010/main" val="3202353696"/>
      </p:ext>
    </p:extLst>
  </p:cSld>
  <p:clrMapOvr>
    <a:masterClrMapping/>
  </p:clrMapOvr>
  <mc:AlternateContent xmlns:mc="http://schemas.openxmlformats.org/markup-compatibility/2006" xmlns:p14="http://schemas.microsoft.com/office/powerpoint/2010/main">
    <mc:Choice Requires="p14">
      <p:transition spd="slow" p14:dur="2000" advTm="144559"/>
    </mc:Choice>
    <mc:Fallback xmlns="">
      <p:transition spd="slow" advTm="144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10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914216" y="410300"/>
            <a:ext cx="4150495" cy="400110"/>
          </a:xfrm>
          <a:prstGeom prst="rect">
            <a:avLst/>
          </a:prstGeom>
        </p:spPr>
        <p:txBody>
          <a:bodyPr wrap="none">
            <a:spAutoFit/>
          </a:bodyPr>
          <a:lstStyle/>
          <a:p>
            <a:pPr algn="just">
              <a:spcAft>
                <a:spcPts val="0"/>
              </a:spcAft>
            </a:pPr>
            <a:r>
              <a:rPr lang="en-US" altLang="ja-JP" sz="2000" kern="100" dirty="0">
                <a:effectLst>
                  <a:outerShdw blurRad="38100" dist="38100" dir="2700000" algn="tl">
                    <a:srgbClr val="000000">
                      <a:alpha val="43137"/>
                    </a:srgbClr>
                  </a:outerShdw>
                </a:effectLst>
                <a:latin typeface="+mn-ea"/>
                <a:cs typeface="Times New Roman" panose="02020603050405020304" pitchFamily="18" charset="0"/>
              </a:rPr>
              <a:t>2.</a:t>
            </a:r>
            <a:r>
              <a:rPr lang="ja-JP" altLang="en-US" sz="2000" kern="100" dirty="0">
                <a:effectLst>
                  <a:outerShdw blurRad="38100" dist="38100" dir="2700000" algn="tl">
                    <a:srgbClr val="000000">
                      <a:alpha val="43137"/>
                    </a:srgbClr>
                  </a:outerShdw>
                </a:effectLst>
                <a:latin typeface="+mn-ea"/>
                <a:cs typeface="Times New Roman" panose="02020603050405020304" pitchFamily="18" charset="0"/>
              </a:rPr>
              <a:t> </a:t>
            </a:r>
            <a:r>
              <a:rPr lang="ja-JP" altLang="ja-JP" sz="2000" kern="1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cs typeface="Times New Roman" panose="02020603050405020304" pitchFamily="18" charset="0"/>
              </a:rPr>
              <a:t>インターネット利用上の注意事項</a:t>
            </a:r>
          </a:p>
        </p:txBody>
      </p:sp>
      <p:sp>
        <p:nvSpPr>
          <p:cNvPr id="13" name="正方形/長方形 12"/>
          <p:cNvSpPr/>
          <p:nvPr/>
        </p:nvSpPr>
        <p:spPr>
          <a:xfrm>
            <a:off x="849805" y="1113904"/>
            <a:ext cx="10995005" cy="3361369"/>
          </a:xfrm>
          <a:prstGeom prst="rect">
            <a:avLst/>
          </a:prstGeom>
        </p:spPr>
        <p:txBody>
          <a:bodyPr wrap="square">
            <a:spAutoFit/>
          </a:bodyPr>
          <a:lstStyle/>
          <a:p>
            <a:pPr marL="285750" indent="-285750">
              <a:lnSpc>
                <a:spcPct val="150000"/>
              </a:lnSpc>
              <a:buFont typeface="Wingdings" panose="05000000000000000000" pitchFamily="2" charset="2"/>
              <a:buChar char="u"/>
            </a:pPr>
            <a:r>
              <a:rPr lang="ja-JP" altLang="en-US" sz="1600" dirty="0">
                <a:latin typeface="BIZ UDPゴシック" panose="020B0400000000000000" pitchFamily="50" charset="-128"/>
                <a:ea typeface="BIZ UDPゴシック" panose="020B0400000000000000" pitchFamily="50" charset="-128"/>
              </a:rPr>
              <a:t>ウィルスなどから身を守る</a:t>
            </a:r>
            <a:endParaRPr lang="en-US" altLang="ja-JP" sz="1600" dirty="0">
              <a:latin typeface="BIZ UDPゴシック" panose="020B0400000000000000" pitchFamily="50" charset="-128"/>
              <a:ea typeface="BIZ UDPゴシック" panose="020B0400000000000000" pitchFamily="50" charset="-128"/>
            </a:endParaRPr>
          </a:p>
          <a:p>
            <a:pPr marL="285750" indent="-285750">
              <a:lnSpc>
                <a:spcPct val="150000"/>
              </a:lnSpc>
              <a:buFont typeface="Wingdings" panose="05000000000000000000" pitchFamily="2" charset="2"/>
              <a:buChar char="u"/>
            </a:pPr>
            <a:endParaRPr lang="ja-JP" altLang="en-US" sz="1600" dirty="0">
              <a:latin typeface="BIZ UDPゴシック" panose="020B0400000000000000" pitchFamily="50" charset="-128"/>
              <a:ea typeface="BIZ UDPゴシック" panose="020B0400000000000000" pitchFamily="50" charset="-128"/>
            </a:endParaRPr>
          </a:p>
          <a:p>
            <a:pPr>
              <a:lnSpc>
                <a:spcPct val="150000"/>
              </a:lnSpc>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1</a:t>
            </a:r>
            <a:r>
              <a:rPr lang="ja-JP" altLang="en-US" sz="1400" dirty="0">
                <a:latin typeface="BIZ UDPゴシック" panose="020B0400000000000000" pitchFamily="50" charset="-128"/>
                <a:ea typeface="BIZ UDPゴシック" panose="020B0400000000000000" pitchFamily="50" charset="-128"/>
              </a:rPr>
              <a:t>）パソコンにはアンチウィルス、ファイヤーウオール等のセキュリティソフトを必ずインストールしてください。</a:t>
            </a:r>
          </a:p>
          <a:p>
            <a:pPr>
              <a:lnSpc>
                <a:spcPct val="150000"/>
              </a:lnSpc>
            </a:pPr>
            <a:r>
              <a:rPr lang="ja-JP" altLang="en-US" sz="1400" dirty="0">
                <a:latin typeface="BIZ UDPゴシック" panose="020B0400000000000000" pitchFamily="50" charset="-128"/>
                <a:ea typeface="BIZ UDPゴシック" panose="020B0400000000000000" pitchFamily="50" charset="-128"/>
              </a:rPr>
              <a:t>　東北大学総合情報ネットワークシステム（</a:t>
            </a:r>
            <a:r>
              <a:rPr lang="en-US" altLang="ja-JP" sz="1400" dirty="0">
                <a:latin typeface="BIZ UDPゴシック" panose="020B0400000000000000" pitchFamily="50" charset="-128"/>
                <a:ea typeface="BIZ UDPゴシック" panose="020B0400000000000000" pitchFamily="50" charset="-128"/>
              </a:rPr>
              <a:t>http://www.tains.tohoku.ac.jp/)</a:t>
            </a:r>
            <a:r>
              <a:rPr lang="ja-JP" altLang="en-US" sz="1400" dirty="0">
                <a:latin typeface="BIZ UDPゴシック" panose="020B0400000000000000" pitchFamily="50" charset="-128"/>
                <a:ea typeface="BIZ UDPゴシック" panose="020B0400000000000000" pitchFamily="50" charset="-128"/>
              </a:rPr>
              <a:t>では、本学の利用者にセキュリティ対策ソフトを無償で</a:t>
            </a:r>
            <a:endParaRPr lang="en-US" altLang="ja-JP" sz="1400" dirty="0">
              <a:latin typeface="BIZ UDPゴシック" panose="020B0400000000000000" pitchFamily="50" charset="-128"/>
              <a:ea typeface="BIZ UDPゴシック" panose="020B0400000000000000" pitchFamily="50" charset="-128"/>
            </a:endParaRPr>
          </a:p>
          <a:p>
            <a:pPr>
              <a:lnSpc>
                <a:spcPct val="150000"/>
              </a:lnSpc>
            </a:pPr>
            <a:r>
              <a:rPr lang="ja-JP" altLang="en-US" sz="1400" dirty="0">
                <a:latin typeface="BIZ UDPゴシック" panose="020B0400000000000000" pitchFamily="50" charset="-128"/>
                <a:ea typeface="BIZ UDPゴシック" panose="020B0400000000000000" pitchFamily="50" charset="-128"/>
              </a:rPr>
              <a:t>　配布しています。</a:t>
            </a:r>
          </a:p>
          <a:p>
            <a:pPr>
              <a:lnSpc>
                <a:spcPct val="150000"/>
              </a:lnSpc>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2</a:t>
            </a:r>
            <a:r>
              <a:rPr lang="ja-JP" altLang="en-US" sz="1400" dirty="0">
                <a:latin typeface="BIZ UDPゴシック" panose="020B0400000000000000" pitchFamily="50" charset="-128"/>
                <a:ea typeface="BIZ UDPゴシック" panose="020B0400000000000000" pitchFamily="50" charset="-128"/>
              </a:rPr>
              <a:t>）セキュリティソフト、</a:t>
            </a:r>
            <a:r>
              <a:rPr lang="en-US" altLang="ja-JP" sz="1400" dirty="0">
                <a:latin typeface="BIZ UDPゴシック" panose="020B0400000000000000" pitchFamily="50" charset="-128"/>
                <a:ea typeface="BIZ UDPゴシック" panose="020B0400000000000000" pitchFamily="50" charset="-128"/>
              </a:rPr>
              <a:t>OS</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Windows</a:t>
            </a:r>
            <a:r>
              <a:rPr lang="ja-JP" altLang="en-US" sz="1400" dirty="0">
                <a:latin typeface="BIZ UDPゴシック" panose="020B0400000000000000" pitchFamily="50" charset="-128"/>
                <a:ea typeface="BIZ UDPゴシック" panose="020B0400000000000000" pitchFamily="50" charset="-128"/>
              </a:rPr>
              <a:t>等）は常にアップデートしないと意味がありません。</a:t>
            </a:r>
          </a:p>
          <a:p>
            <a:pPr>
              <a:lnSpc>
                <a:spcPct val="150000"/>
              </a:lnSpc>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3</a:t>
            </a:r>
            <a:r>
              <a:rPr lang="ja-JP" altLang="en-US" sz="1400" dirty="0">
                <a:latin typeface="BIZ UDPゴシック" panose="020B0400000000000000" pitchFamily="50" charset="-128"/>
                <a:ea typeface="BIZ UDPゴシック" panose="020B0400000000000000" pitchFamily="50" charset="-128"/>
              </a:rPr>
              <a:t>）パソコンを研究科のネットワークに接続しない場合でも、</a:t>
            </a:r>
          </a:p>
          <a:p>
            <a:pPr>
              <a:lnSpc>
                <a:spcPct val="150000"/>
              </a:lnSpc>
            </a:pP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USB </a:t>
            </a:r>
            <a:r>
              <a:rPr lang="ja-JP" altLang="en-US" sz="1400" dirty="0">
                <a:latin typeface="BIZ UDPゴシック" panose="020B0400000000000000" pitchFamily="50" charset="-128"/>
                <a:ea typeface="BIZ UDPゴシック" panose="020B0400000000000000" pitchFamily="50" charset="-128"/>
              </a:rPr>
              <a:t>メモリなどを介してウィルスが持ち込まれることがあります。自宅のパソコンにも必ずウィルス対策をしてください。</a:t>
            </a:r>
          </a:p>
          <a:p>
            <a:pPr>
              <a:lnSpc>
                <a:spcPct val="150000"/>
              </a:lnSpc>
            </a:pP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4</a:t>
            </a:r>
            <a:r>
              <a:rPr lang="ja-JP" altLang="en-US" sz="1400" dirty="0">
                <a:latin typeface="BIZ UDPゴシック" panose="020B0400000000000000" pitchFamily="50" charset="-128"/>
                <a:ea typeface="BIZ UDPゴシック" panose="020B0400000000000000" pitchFamily="50" charset="-128"/>
              </a:rPr>
              <a:t>）ウィルスが入ったファイルを開かなくとも、パソコンの設定（</a:t>
            </a:r>
            <a:r>
              <a:rPr lang="en-US" altLang="ja-JP" sz="1400" dirty="0">
                <a:latin typeface="BIZ UDPゴシック" panose="020B0400000000000000" pitchFamily="50" charset="-128"/>
                <a:ea typeface="BIZ UDPゴシック" panose="020B0400000000000000" pitchFamily="50" charset="-128"/>
              </a:rPr>
              <a:t>Java Script</a:t>
            </a:r>
            <a:r>
              <a:rPr lang="ja-JP" altLang="en-US" sz="1400" dirty="0">
                <a:latin typeface="BIZ UDPゴシック" panose="020B0400000000000000" pitchFamily="50" charset="-128"/>
                <a:ea typeface="BIZ UDPゴシック" panose="020B0400000000000000" pitchFamily="50" charset="-128"/>
              </a:rPr>
              <a:t>や</a:t>
            </a:r>
            <a:r>
              <a:rPr lang="en-US" altLang="ja-JP" sz="1400" dirty="0">
                <a:latin typeface="BIZ UDPゴシック" panose="020B0400000000000000" pitchFamily="50" charset="-128"/>
                <a:ea typeface="BIZ UDPゴシック" panose="020B0400000000000000" pitchFamily="50" charset="-128"/>
              </a:rPr>
              <a:t>ActiveX</a:t>
            </a:r>
            <a:r>
              <a:rPr lang="ja-JP" altLang="en-US" sz="1400" dirty="0">
                <a:latin typeface="BIZ UDPゴシック" panose="020B0400000000000000" pitchFamily="50" charset="-128"/>
                <a:ea typeface="BIZ UDPゴシック" panose="020B0400000000000000" pitchFamily="50" charset="-128"/>
              </a:rPr>
              <a:t>を利用可にしている場合）によっては、</a:t>
            </a:r>
            <a:endParaRPr lang="en-US" altLang="ja-JP" sz="1400" dirty="0">
              <a:latin typeface="BIZ UDPゴシック" panose="020B0400000000000000" pitchFamily="50" charset="-128"/>
              <a:ea typeface="BIZ UDPゴシック" panose="020B0400000000000000" pitchFamily="50" charset="-128"/>
            </a:endParaRPr>
          </a:p>
          <a:p>
            <a:pPr>
              <a:lnSpc>
                <a:spcPct val="150000"/>
              </a:lnSpc>
            </a:pPr>
            <a:r>
              <a:rPr lang="ja-JP" altLang="en-US" sz="1400" dirty="0">
                <a:latin typeface="BIZ UDPゴシック" panose="020B0400000000000000" pitchFamily="50" charset="-128"/>
                <a:ea typeface="BIZ UDPゴシック" panose="020B0400000000000000" pitchFamily="50" charset="-128"/>
              </a:rPr>
              <a:t>　　 ウェブサイトにアクセスしただけでウィルスに感染したり、データを盗まれたりします。</a:t>
            </a:r>
          </a:p>
        </p:txBody>
      </p:sp>
      <p:sp>
        <p:nvSpPr>
          <p:cNvPr id="14" name="正方形/長方形 13"/>
          <p:cNvSpPr/>
          <p:nvPr/>
        </p:nvSpPr>
        <p:spPr>
          <a:xfrm>
            <a:off x="1915598" y="4698294"/>
            <a:ext cx="8693864" cy="1506887"/>
          </a:xfrm>
          <a:prstGeom prst="rect">
            <a:avLst/>
          </a:prstGeom>
          <a:solidFill>
            <a:srgbClr val="FF0000">
              <a:alpha val="14000"/>
            </a:srgbClr>
          </a:solidFill>
          <a:ln w="28575" cmpd="dbl">
            <a:solidFill>
              <a:srgbClr val="FF0000"/>
            </a:solidFill>
          </a:ln>
        </p:spPr>
        <p:txBody>
          <a:bodyPr wrap="square">
            <a:spAutoFit/>
          </a:bodyPr>
          <a:lstStyle/>
          <a:p>
            <a:pPr>
              <a:lnSpc>
                <a:spcPct val="150000"/>
              </a:lnSpc>
            </a:pPr>
            <a:r>
              <a:rPr lang="ja-JP" altLang="en-US" sz="1600" b="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重要</a:t>
            </a:r>
          </a:p>
          <a:p>
            <a:pPr>
              <a:lnSpc>
                <a:spcPct val="150000"/>
              </a:lnSpc>
            </a:pPr>
            <a:r>
              <a:rPr lang="ja-JP" altLang="en-US" sz="16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・セキュリティソフトは入れたままにせず、</a:t>
            </a:r>
            <a:r>
              <a:rPr lang="ja-JP" altLang="en-US" sz="1600" b="1" u="sng"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常に最新バージョンにアップデート</a:t>
            </a:r>
            <a:r>
              <a:rPr lang="ja-JP" altLang="en-US" sz="16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すること。</a:t>
            </a:r>
          </a:p>
          <a:p>
            <a:pPr>
              <a:lnSpc>
                <a:spcPct val="150000"/>
              </a:lnSpc>
            </a:pPr>
            <a:r>
              <a:rPr lang="ja-JP" altLang="en-US" sz="16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・ウィルスに感染したことがわかったら、すぐにパソコンをネットワークから切り離し、講座の</a:t>
            </a:r>
            <a:endParaRPr lang="en-US" altLang="ja-JP" sz="16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pPr>
              <a:lnSpc>
                <a:spcPct val="150000"/>
              </a:lnSpc>
            </a:pPr>
            <a:r>
              <a:rPr lang="en-US" altLang="ja-JP" sz="16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lang="ja-JP" altLang="en-US" sz="1600"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教員に報告してください。</a:t>
            </a:r>
          </a:p>
        </p:txBody>
      </p:sp>
      <p:pic>
        <p:nvPicPr>
          <p:cNvPr id="3" name="録音したサウンド">
            <a:hlinkClick r:id="" action="ppaction://media"/>
            <a:extLst>
              <a:ext uri="{FF2B5EF4-FFF2-40B4-BE49-F238E27FC236}">
                <a16:creationId xmlns:a16="http://schemas.microsoft.com/office/drawing/2014/main" id="{34DD902D-9108-40B0-A035-7FA729ADB2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8410" y="141637"/>
            <a:ext cx="406400" cy="406400"/>
          </a:xfrm>
          <a:prstGeom prst="rect">
            <a:avLst/>
          </a:prstGeom>
        </p:spPr>
      </p:pic>
    </p:spTree>
    <p:extLst>
      <p:ext uri="{BB962C8B-B14F-4D97-AF65-F5344CB8AC3E}">
        <p14:creationId xmlns:p14="http://schemas.microsoft.com/office/powerpoint/2010/main" val="3011503288"/>
      </p:ext>
    </p:extLst>
  </p:cSld>
  <p:clrMapOvr>
    <a:masterClrMapping/>
  </p:clrMapOvr>
  <mc:AlternateContent xmlns:mc="http://schemas.openxmlformats.org/markup-compatibility/2006" xmlns:p14="http://schemas.microsoft.com/office/powerpoint/2010/main">
    <mc:Choice Requires="p14">
      <p:transition spd="slow" p14:dur="2000" advTm="78555"/>
    </mc:Choice>
    <mc:Fallback xmlns="">
      <p:transition spd="slow" advTm="78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2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5911" y="671691"/>
            <a:ext cx="11219063" cy="5479833"/>
          </a:xfrm>
          <a:prstGeom prst="rect">
            <a:avLst/>
          </a:prstGeom>
        </p:spPr>
        <p:txBody>
          <a:bodyPr wrap="square">
            <a:spAutoFit/>
          </a:bodyPr>
          <a:lstStyle/>
          <a:p>
            <a:pPr algn="just">
              <a:lnSpc>
                <a:spcPct val="150000"/>
              </a:lnSpc>
              <a:spcAft>
                <a:spcPts val="0"/>
              </a:spcAft>
            </a:pPr>
            <a:r>
              <a:rPr lang="ja-JP" altLang="ja-JP" kern="100" dirty="0">
                <a:ea typeface="ＭＳ ゴシック" panose="020B0609070205080204" pitchFamily="49" charset="-128"/>
                <a:cs typeface="Times New Roman" panose="02020603050405020304" pitchFamily="18" charset="0"/>
              </a:rPr>
              <a:t>◆</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著作権侵害の危険性</a:t>
            </a: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spcAft>
                <a:spcPts val="0"/>
              </a:spcAft>
            </a:pP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a:t>
            </a: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1</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a:t>
            </a:r>
            <a:r>
              <a:rPr lang="en-US" altLang="ja-JP" kern="100" dirty="0" err="1">
                <a:latin typeface="Century" panose="02040604050505020304" pitchFamily="18" charset="0"/>
                <a:ea typeface="BIZ UDPゴシック" panose="020B0400000000000000" pitchFamily="50" charset="-128"/>
                <a:cs typeface="Times New Roman" panose="02020603050405020304" pitchFamily="18" charset="0"/>
              </a:rPr>
              <a:t>Winny</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などのいわゆる</a:t>
            </a:r>
            <a:r>
              <a:rPr lang="ja-JP" altLang="ja-JP" kern="100" dirty="0">
                <a:highlight>
                  <a:srgbClr val="FFFF00"/>
                </a:highlight>
                <a:latin typeface="Century" panose="02040604050505020304" pitchFamily="18" charset="0"/>
                <a:ea typeface="BIZ UDPゴシック" panose="020B0400000000000000" pitchFamily="50" charset="-128"/>
                <a:cs typeface="Times New Roman" panose="02020603050405020304" pitchFamily="18" charset="0"/>
              </a:rPr>
              <a:t>ファイル共有ソフトの利用は</a:t>
            </a:r>
            <a:r>
              <a:rPr lang="ja-JP" altLang="ja-JP" u="dbl" kern="100" dirty="0">
                <a:highlight>
                  <a:srgbClr val="FFFF00"/>
                </a:highlight>
                <a:latin typeface="Century" panose="02040604050505020304" pitchFamily="18" charset="0"/>
                <a:ea typeface="BIZ UDPゴシック" panose="020B0400000000000000" pitchFamily="50" charset="-128"/>
                <a:cs typeface="Times New Roman" panose="02020603050405020304" pitchFamily="18" charset="0"/>
              </a:rPr>
              <a:t>厳禁</a:t>
            </a:r>
            <a:r>
              <a:rPr lang="ja-JP" altLang="en-US" u="dbl" kern="100" dirty="0">
                <a:highlight>
                  <a:srgbClr val="FFFF00"/>
                </a:highlight>
                <a:latin typeface="Century" panose="02040604050505020304" pitchFamily="18" charset="0"/>
                <a:ea typeface="BIZ UDPゴシック" panose="020B0400000000000000" pitchFamily="50" charset="-128"/>
                <a:cs typeface="Times New Roman" panose="02020603050405020304" pitchFamily="18" charset="0"/>
              </a:rPr>
              <a:t>と</a:t>
            </a:r>
            <a:r>
              <a:rPr lang="ja-JP" altLang="ja-JP" u="dbl" kern="100" dirty="0">
                <a:highlight>
                  <a:srgbClr val="FFFF00"/>
                </a:highlight>
                <a:latin typeface="Century" panose="02040604050505020304" pitchFamily="18" charset="0"/>
                <a:ea typeface="BIZ UDPゴシック" panose="020B0400000000000000" pitchFamily="50" charset="-128"/>
                <a:cs typeface="Times New Roman" panose="02020603050405020304" pitchFamily="18" charset="0"/>
              </a:rPr>
              <a:t>します</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a:t>
            </a: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spcAft>
                <a:spcPts val="0"/>
              </a:spcAft>
            </a:pP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a:t>
            </a: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2</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）電子ジャーナルを不正ダウンロードしない。</a:t>
            </a: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359410" algn="just">
              <a:lnSpc>
                <a:spcPct val="150000"/>
              </a:lnSpc>
              <a:spcAft>
                <a:spcPts val="0"/>
              </a:spcAft>
            </a:pP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図書館ポータルサイトを利用せず、</a:t>
            </a: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Google</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等の検索で電子ジャーナルサイトにアクセスする場合でも、学内ネットからアクセスする限り、図書館ポータルサイトからアクセスしたのと同じことになります。不正利用と判断されると電子ジャーナルが利用できなくなり、東北大学全体に多大な迷惑をかけることになります。</a:t>
            </a: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marL="359410" algn="just">
              <a:lnSpc>
                <a:spcPct val="150000"/>
              </a:lnSpc>
              <a:spcAft>
                <a:spcPts val="0"/>
              </a:spcAft>
            </a:pP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 </a:t>
            </a:r>
          </a:p>
          <a:p>
            <a:pPr marL="359410" algn="just">
              <a:lnSpc>
                <a:spcPct val="150000"/>
              </a:lnSpc>
              <a:spcAft>
                <a:spcPts val="0"/>
              </a:spcAft>
            </a:pP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研究科</a:t>
            </a: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Web</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サイトの「在学生</a:t>
            </a:r>
            <a:r>
              <a:rPr lang="ja-JP" altLang="en-US" kern="100" dirty="0">
                <a:latin typeface="Century" panose="02040604050505020304" pitchFamily="18" charset="0"/>
                <a:ea typeface="BIZ UDPゴシック" panose="020B0400000000000000" pitchFamily="50" charset="-128"/>
                <a:cs typeface="Times New Roman" panose="02020603050405020304" pitchFamily="18" charset="0"/>
              </a:rPr>
              <a:t>＞学生生活</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」のページからつぎのガイドラインにアクセスできます</a:t>
            </a:r>
            <a:r>
              <a:rPr lang="ja-JP" altLang="en-US" kern="100" dirty="0">
                <a:latin typeface="Century" panose="02040604050505020304" pitchFamily="18" charset="0"/>
                <a:ea typeface="BIZ UDPゴシック" panose="020B0400000000000000" pitchFamily="50" charset="-128"/>
                <a:cs typeface="Times New Roman" panose="02020603050405020304" pitchFamily="18" charset="0"/>
              </a:rPr>
              <a:t>。</a:t>
            </a:r>
            <a:endParaRPr lang="en-US" altLang="ja-JP" kern="100" dirty="0">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pPr>
            <a:r>
              <a:rPr lang="ja-JP" altLang="en-US" kern="100" dirty="0">
                <a:latin typeface="Century" panose="02040604050505020304" pitchFamily="18" charset="0"/>
                <a:ea typeface="BIZ UDPゴシック" panose="020B0400000000000000" pitchFamily="50" charset="-128"/>
                <a:cs typeface="Times New Roman" panose="02020603050405020304" pitchFamily="18" charset="0"/>
              </a:rPr>
              <a:t>　</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必ず一読しておいてください。</a:t>
            </a:r>
            <a:endParaRPr lang="en-US" altLang="ja-JP" kern="100" dirty="0">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spcAft>
                <a:spcPts val="0"/>
              </a:spcAft>
            </a:pP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spcAft>
                <a:spcPts val="0"/>
              </a:spcAft>
            </a:pP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　　</a:t>
            </a: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 </a:t>
            </a:r>
            <a:r>
              <a:rPr lang="ja-JP" altLang="en-US" kern="100" dirty="0">
                <a:latin typeface="Century" panose="02040604050505020304" pitchFamily="18" charset="0"/>
                <a:ea typeface="BIZ UDPゴシック" panose="020B0400000000000000" pitchFamily="50" charset="-128"/>
                <a:cs typeface="Times New Roman" panose="02020603050405020304" pitchFamily="18" charset="0"/>
              </a:rPr>
              <a:t>「</a:t>
            </a:r>
            <a:r>
              <a:rPr lang="ja-JP" altLang="ja-JP" kern="100" dirty="0">
                <a:latin typeface="Century" panose="02040604050505020304" pitchFamily="18" charset="0"/>
                <a:ea typeface="BIZ UDPゴシック" panose="020B0400000000000000" pitchFamily="50" charset="-128"/>
                <a:cs typeface="Times New Roman" panose="02020603050405020304" pitchFamily="18" charset="0"/>
              </a:rPr>
              <a:t>コンピュータネットワーク 安全・倫理に関するガイドライン</a:t>
            </a:r>
            <a:r>
              <a:rPr lang="ja-JP" altLang="en-US" kern="100" dirty="0">
                <a:latin typeface="Century" panose="02040604050505020304" pitchFamily="18" charset="0"/>
                <a:ea typeface="BIZ UDPゴシック" panose="020B0400000000000000" pitchFamily="50" charset="-128"/>
                <a:cs typeface="Times New Roman" panose="02020603050405020304" pitchFamily="18" charset="0"/>
              </a:rPr>
              <a:t>」</a:t>
            </a:r>
            <a:endParaRPr lang="ja-JP" altLang="ja-JP" kern="100" dirty="0">
              <a:effectLst/>
              <a:latin typeface="Century" panose="02040604050505020304" pitchFamily="18" charset="0"/>
              <a:ea typeface="BIZ UDPゴシック" panose="020B0400000000000000" pitchFamily="50" charset="-128"/>
              <a:cs typeface="Times New Roman" panose="02020603050405020304" pitchFamily="18" charset="0"/>
            </a:endParaRPr>
          </a:p>
          <a:p>
            <a:pPr algn="just">
              <a:lnSpc>
                <a:spcPct val="150000"/>
              </a:lnSpc>
              <a:spcAft>
                <a:spcPts val="0"/>
              </a:spcAft>
            </a:pPr>
            <a:r>
              <a:rPr lang="en-US" altLang="ja-JP" kern="100" dirty="0">
                <a:latin typeface="Century" panose="02040604050505020304" pitchFamily="18" charset="0"/>
                <a:ea typeface="BIZ UDPゴシック" panose="020B0400000000000000" pitchFamily="50" charset="-128"/>
                <a:cs typeface="Times New Roman" panose="02020603050405020304" pitchFamily="18" charset="0"/>
              </a:rPr>
              <a:t>       </a:t>
            </a:r>
            <a:r>
              <a:rPr lang="en-US" altLang="ja-JP" i="1" kern="100" dirty="0">
                <a:latin typeface="Century" panose="02040604050505020304" pitchFamily="18" charset="0"/>
                <a:ea typeface="BIZ UDPゴシック" panose="020B0400000000000000" pitchFamily="50" charset="-128"/>
                <a:cs typeface="Times New Roman" panose="02020603050405020304" pitchFamily="18" charset="0"/>
              </a:rPr>
              <a:t>Computer Network Guideline for Security and Ethical Conduct</a:t>
            </a:r>
            <a:r>
              <a:rPr lang="en-US" altLang="ja-JP" sz="2000" i="1" kern="100" dirty="0">
                <a:solidFill>
                  <a:srgbClr val="FF0000"/>
                </a:solidFill>
                <a:latin typeface="Century" panose="02040604050505020304" pitchFamily="18" charset="0"/>
                <a:ea typeface="ＭＳ 明朝" panose="02020609040205080304" pitchFamily="17" charset="-128"/>
                <a:cs typeface="Times New Roman" panose="02020603050405020304" pitchFamily="18" charset="0"/>
              </a:rPr>
              <a:t> </a:t>
            </a:r>
            <a:endParaRPr lang="ja-JP" altLang="ja-JP" sz="2400" i="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3" name="録音したサウンド">
            <a:hlinkClick r:id="" action="ppaction://media"/>
            <a:extLst>
              <a:ext uri="{FF2B5EF4-FFF2-40B4-BE49-F238E27FC236}">
                <a16:creationId xmlns:a16="http://schemas.microsoft.com/office/drawing/2014/main" id="{959141CF-0C88-4766-999A-5A0469FC2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9689" y="300076"/>
            <a:ext cx="406400" cy="406400"/>
          </a:xfrm>
          <a:prstGeom prst="rect">
            <a:avLst/>
          </a:prstGeom>
        </p:spPr>
      </p:pic>
    </p:spTree>
    <p:extLst>
      <p:ext uri="{BB962C8B-B14F-4D97-AF65-F5344CB8AC3E}">
        <p14:creationId xmlns:p14="http://schemas.microsoft.com/office/powerpoint/2010/main" val="484870438"/>
      </p:ext>
    </p:extLst>
  </p:cSld>
  <p:clrMapOvr>
    <a:masterClrMapping/>
  </p:clrMapOvr>
  <mc:AlternateContent xmlns:mc="http://schemas.openxmlformats.org/markup-compatibility/2006" xmlns:p14="http://schemas.microsoft.com/office/powerpoint/2010/main">
    <mc:Choice Requires="p14">
      <p:transition spd="slow" p14:dur="2000" advTm="89557"/>
    </mc:Choice>
    <mc:Fallback xmlns="">
      <p:transition spd="slow" advTm="89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25585" y="689823"/>
            <a:ext cx="10643776" cy="2653162"/>
          </a:xfrm>
          <a:prstGeom prst="rect">
            <a:avLst/>
          </a:prstGeom>
        </p:spPr>
        <p:txBody>
          <a:bodyPr wrap="square">
            <a:spAutoFit/>
          </a:bodyPr>
          <a:lstStyle/>
          <a:p>
            <a:pPr>
              <a:lnSpc>
                <a:spcPct val="150000"/>
              </a:lnSpc>
            </a:pPr>
            <a:r>
              <a:rPr lang="ja-JP" altLang="en-US" sz="2400" b="1" i="0" dirty="0">
                <a:solidFill>
                  <a:srgbClr val="7030A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「東北大メール」</a:t>
            </a:r>
            <a:r>
              <a:rPr lang="ja-JP" altLang="en-US" b="0" i="0" dirty="0">
                <a:solidFill>
                  <a:srgbClr val="333333"/>
                </a:solidFill>
                <a:effectLst/>
                <a:latin typeface="BIZ UDPゴシック" panose="020B0400000000000000" pitchFamily="50" charset="-128"/>
                <a:ea typeface="BIZ UDPゴシック" panose="020B0400000000000000" pitchFamily="50" charset="-128"/>
              </a:rPr>
              <a:t>は、</a:t>
            </a:r>
            <a:r>
              <a:rPr lang="en-US" altLang="ja-JP" b="0" i="0" dirty="0">
                <a:solidFill>
                  <a:srgbClr val="333333"/>
                </a:solidFill>
                <a:effectLst/>
                <a:latin typeface="BIZ UDPゴシック" panose="020B0400000000000000" pitchFamily="50" charset="-128"/>
                <a:ea typeface="BIZ UDPゴシック" panose="020B0400000000000000" pitchFamily="50" charset="-128"/>
              </a:rPr>
              <a:t>2019</a:t>
            </a:r>
            <a:r>
              <a:rPr lang="ja-JP" altLang="en-US" b="0" i="0" dirty="0">
                <a:solidFill>
                  <a:srgbClr val="333333"/>
                </a:solidFill>
                <a:effectLst/>
                <a:latin typeface="BIZ UDPゴシック" panose="020B0400000000000000" pitchFamily="50" charset="-128"/>
                <a:ea typeface="BIZ UDPゴシック" panose="020B0400000000000000" pitchFamily="50" charset="-128"/>
              </a:rPr>
              <a:t>年</a:t>
            </a:r>
            <a:r>
              <a:rPr lang="en-US" altLang="ja-JP" b="0" i="0" dirty="0">
                <a:solidFill>
                  <a:srgbClr val="333333"/>
                </a:solidFill>
                <a:effectLst/>
                <a:latin typeface="BIZ UDPゴシック" panose="020B0400000000000000" pitchFamily="50" charset="-128"/>
                <a:ea typeface="BIZ UDPゴシック" panose="020B0400000000000000" pitchFamily="50" charset="-128"/>
              </a:rPr>
              <a:t>6</a:t>
            </a:r>
            <a:r>
              <a:rPr lang="ja-JP" altLang="en-US" b="0" i="0" dirty="0">
                <a:solidFill>
                  <a:srgbClr val="333333"/>
                </a:solidFill>
                <a:effectLst/>
                <a:latin typeface="BIZ UDPゴシック" panose="020B0400000000000000" pitchFamily="50" charset="-128"/>
                <a:ea typeface="BIZ UDPゴシック" panose="020B0400000000000000" pitchFamily="50" charset="-128"/>
              </a:rPr>
              <a:t>月</a:t>
            </a:r>
            <a:r>
              <a:rPr lang="en-US" altLang="ja-JP" b="0" i="0" dirty="0">
                <a:solidFill>
                  <a:srgbClr val="333333"/>
                </a:solidFill>
                <a:effectLst/>
                <a:latin typeface="BIZ UDPゴシック" panose="020B0400000000000000" pitchFamily="50" charset="-128"/>
                <a:ea typeface="BIZ UDPゴシック" panose="020B0400000000000000" pitchFamily="50" charset="-128"/>
              </a:rPr>
              <a:t>17</a:t>
            </a:r>
            <a:r>
              <a:rPr lang="ja-JP" altLang="en-US" b="0" i="0" dirty="0">
                <a:solidFill>
                  <a:srgbClr val="333333"/>
                </a:solidFill>
                <a:effectLst/>
                <a:latin typeface="BIZ UDPゴシック" panose="020B0400000000000000" pitchFamily="50" charset="-128"/>
                <a:ea typeface="BIZ UDPゴシック" panose="020B0400000000000000" pitchFamily="50" charset="-128"/>
              </a:rPr>
              <a:t>日から</a:t>
            </a:r>
            <a:r>
              <a:rPr lang="en-US" altLang="ja-JP" b="0" i="0" dirty="0">
                <a:solidFill>
                  <a:srgbClr val="333333"/>
                </a:solidFill>
                <a:effectLst/>
                <a:latin typeface="BIZ UDPゴシック" panose="020B0400000000000000" pitchFamily="50" charset="-128"/>
                <a:ea typeface="BIZ UDPゴシック" panose="020B0400000000000000" pitchFamily="50" charset="-128"/>
              </a:rPr>
              <a:t>Google</a:t>
            </a:r>
            <a:r>
              <a:rPr lang="ja-JP" altLang="en-US" b="0" i="0" dirty="0">
                <a:solidFill>
                  <a:srgbClr val="333333"/>
                </a:solidFill>
                <a:effectLst/>
                <a:latin typeface="BIZ UDPゴシック" panose="020B0400000000000000" pitchFamily="50" charset="-128"/>
                <a:ea typeface="BIZ UDPゴシック" panose="020B0400000000000000" pitchFamily="50" charset="-128"/>
              </a:rPr>
              <a:t>社が提供する「</a:t>
            </a:r>
            <a:r>
              <a:rPr lang="en-US" altLang="ja-JP" b="0" i="0" dirty="0">
                <a:solidFill>
                  <a:srgbClr val="333333"/>
                </a:solidFill>
                <a:effectLst/>
                <a:latin typeface="BIZ UDPゴシック" panose="020B0400000000000000" pitchFamily="50" charset="-128"/>
                <a:ea typeface="BIZ UDPゴシック" panose="020B0400000000000000" pitchFamily="50" charset="-128"/>
              </a:rPr>
              <a:t>G Suite for Education</a:t>
            </a:r>
            <a:r>
              <a:rPr lang="ja-JP" altLang="en-US" b="0" i="0" dirty="0">
                <a:solidFill>
                  <a:srgbClr val="333333"/>
                </a:solidFill>
                <a:effectLst/>
                <a:latin typeface="BIZ UDPゴシック" panose="020B0400000000000000" pitchFamily="50" charset="-128"/>
                <a:ea typeface="BIZ UDPゴシック" panose="020B0400000000000000" pitchFamily="50" charset="-128"/>
              </a:rPr>
              <a:t>（以下、</a:t>
            </a:r>
            <a:r>
              <a:rPr lang="en-US" altLang="ja-JP" b="0" i="0" dirty="0">
                <a:solidFill>
                  <a:srgbClr val="333333"/>
                </a:solidFill>
                <a:effectLst/>
                <a:latin typeface="BIZ UDPゴシック" panose="020B0400000000000000" pitchFamily="50" charset="-128"/>
                <a:ea typeface="BIZ UDPゴシック" panose="020B0400000000000000" pitchFamily="50" charset="-128"/>
              </a:rPr>
              <a:t>G Suite</a:t>
            </a:r>
            <a:r>
              <a:rPr lang="ja-JP" altLang="en-US" b="0" i="0" dirty="0">
                <a:solidFill>
                  <a:srgbClr val="333333"/>
                </a:solidFill>
                <a:effectLst/>
                <a:latin typeface="BIZ UDPゴシック" panose="020B0400000000000000" pitchFamily="50" charset="-128"/>
                <a:ea typeface="BIZ UDPゴシック" panose="020B0400000000000000" pitchFamily="50" charset="-128"/>
              </a:rPr>
              <a:t>）」に切り替わりました。 </a:t>
            </a:r>
            <a:r>
              <a:rPr lang="en-US" altLang="ja-JP" dirty="0">
                <a:solidFill>
                  <a:srgbClr val="333333"/>
                </a:solidFill>
                <a:latin typeface="BIZ UDPゴシック" panose="020B0400000000000000" pitchFamily="50" charset="-128"/>
                <a:ea typeface="BIZ UDPゴシック" panose="020B0400000000000000" pitchFamily="50" charset="-128"/>
              </a:rPr>
              <a:t> </a:t>
            </a:r>
            <a:r>
              <a:rPr lang="en-US" altLang="ja-JP" dirty="0">
                <a:solidFill>
                  <a:srgbClr val="333333"/>
                </a:solidFill>
                <a:highlight>
                  <a:srgbClr val="FFFF00"/>
                </a:highlight>
                <a:latin typeface="Century" panose="02040604050505020304" pitchFamily="18" charset="0"/>
                <a:ea typeface="BIZ UDPゴシック" panose="020B0400000000000000" pitchFamily="50" charset="-128"/>
              </a:rPr>
              <a:t>family.first.a1@dc.tohoku.ac.jp</a:t>
            </a:r>
            <a:br>
              <a:rPr lang="ja-JP" altLang="en-US" dirty="0">
                <a:highlight>
                  <a:srgbClr val="FFFF00"/>
                </a:highlight>
                <a:latin typeface="BIZ UDPゴシック" panose="020B0400000000000000" pitchFamily="50" charset="-128"/>
                <a:ea typeface="BIZ UDPゴシック" panose="020B0400000000000000" pitchFamily="50" charset="-128"/>
              </a:rPr>
            </a:br>
            <a:r>
              <a:rPr lang="ja-JP" altLang="en-US" b="0" i="0" dirty="0">
                <a:solidFill>
                  <a:srgbClr val="333333"/>
                </a:solidFill>
                <a:effectLst/>
                <a:latin typeface="BIZ UDPゴシック" panose="020B0400000000000000" pitchFamily="50" charset="-128"/>
                <a:ea typeface="BIZ UDPゴシック" panose="020B0400000000000000" pitchFamily="50" charset="-128"/>
              </a:rPr>
              <a:t>　</a:t>
            </a:r>
            <a:r>
              <a:rPr lang="en-US" altLang="ja-JP" b="0" i="0" dirty="0">
                <a:solidFill>
                  <a:schemeClr val="accent6">
                    <a:lumMod val="75000"/>
                  </a:schemeClr>
                </a:solidFill>
                <a:effectLst/>
                <a:latin typeface="BIZ UDPゴシック" panose="020B0400000000000000" pitchFamily="50" charset="-128"/>
                <a:ea typeface="BIZ UDPゴシック" panose="020B0400000000000000" pitchFamily="50" charset="-128"/>
              </a:rPr>
              <a:t>G Suite</a:t>
            </a:r>
            <a:r>
              <a:rPr lang="ja-JP" altLang="en-US" b="0" i="0" dirty="0">
                <a:solidFill>
                  <a:schemeClr val="accent6">
                    <a:lumMod val="75000"/>
                  </a:schemeClr>
                </a:solidFill>
                <a:effectLst/>
                <a:latin typeface="BIZ UDPゴシック" panose="020B0400000000000000" pitchFamily="50" charset="-128"/>
                <a:ea typeface="BIZ UDPゴシック" panose="020B0400000000000000" pitchFamily="50" charset="-128"/>
              </a:rPr>
              <a:t>ではメール機能は「</a:t>
            </a:r>
            <a:r>
              <a:rPr lang="en-US" altLang="ja-JP" b="0" i="0" dirty="0">
                <a:solidFill>
                  <a:schemeClr val="accent6">
                    <a:lumMod val="75000"/>
                  </a:schemeClr>
                </a:solidFill>
                <a:effectLst/>
                <a:latin typeface="BIZ UDPゴシック" panose="020B0400000000000000" pitchFamily="50" charset="-128"/>
                <a:ea typeface="BIZ UDPゴシック" panose="020B0400000000000000" pitchFamily="50" charset="-128"/>
              </a:rPr>
              <a:t>Gmail</a:t>
            </a:r>
            <a:r>
              <a:rPr lang="ja-JP" altLang="en-US" b="0" i="0" dirty="0">
                <a:solidFill>
                  <a:schemeClr val="accent6">
                    <a:lumMod val="75000"/>
                  </a:schemeClr>
                </a:solidFill>
                <a:effectLst/>
                <a:latin typeface="BIZ UDPゴシック" panose="020B0400000000000000" pitchFamily="50" charset="-128"/>
                <a:ea typeface="BIZ UDPゴシック" panose="020B0400000000000000" pitchFamily="50" charset="-128"/>
              </a:rPr>
              <a:t>」となり、インターネット通信環境とブラウザがあれば、学内・学外のどこからでも利用することが可能です。</a:t>
            </a:r>
            <a:br>
              <a:rPr lang="ja-JP" altLang="en-US" dirty="0">
                <a:solidFill>
                  <a:schemeClr val="accent6">
                    <a:lumMod val="75000"/>
                  </a:schemeClr>
                </a:solidFill>
                <a:latin typeface="BIZ UDPゴシック" panose="020B0400000000000000" pitchFamily="50" charset="-128"/>
                <a:ea typeface="BIZ UDPゴシック" panose="020B0400000000000000" pitchFamily="50" charset="-128"/>
              </a:rPr>
            </a:br>
            <a:r>
              <a:rPr lang="ja-JP" altLang="en-US" b="0" i="0" dirty="0">
                <a:solidFill>
                  <a:srgbClr val="333333"/>
                </a:solidFill>
                <a:effectLst/>
                <a:latin typeface="BIZ UDPゴシック" panose="020B0400000000000000" pitchFamily="50" charset="-128"/>
                <a:ea typeface="BIZ UDPゴシック" panose="020B0400000000000000" pitchFamily="50" charset="-128"/>
              </a:rPr>
              <a:t>　機能面では、スパムメール対策やウィルス対策などのセキュリティも充実しており安心してご利用頂けると共に、メールボックス容量制限もなく、これまで以上に便利にご利用頂けます。</a:t>
            </a:r>
            <a:endParaRPr lang="ja-JP" altLang="en-US" dirty="0">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976974" y="5367992"/>
            <a:ext cx="7543296" cy="646331"/>
          </a:xfrm>
          <a:prstGeom prst="rect">
            <a:avLst/>
          </a:prstGeom>
        </p:spPr>
        <p:txBody>
          <a:bodyPr wrap="square">
            <a:spAutoFit/>
          </a:bodyPr>
          <a:lstStyle/>
          <a:p>
            <a:r>
              <a:rPr lang="en-US" altLang="ja-JP" dirty="0">
                <a:hlinkClick r:id="rId4"/>
              </a:rPr>
              <a:t>https://support.google.com/a/users/answer/9296686#!/</a:t>
            </a:r>
            <a:endParaRPr lang="en-US" altLang="ja-JP" dirty="0"/>
          </a:p>
          <a:p>
            <a:endParaRPr lang="ja-JP" altLang="en-US" dirty="0"/>
          </a:p>
        </p:txBody>
      </p:sp>
      <p:sp>
        <p:nvSpPr>
          <p:cNvPr id="4" name="正方形/長方形 3"/>
          <p:cNvSpPr/>
          <p:nvPr/>
        </p:nvSpPr>
        <p:spPr>
          <a:xfrm>
            <a:off x="886139" y="3851880"/>
            <a:ext cx="10583222" cy="1338828"/>
          </a:xfrm>
          <a:prstGeom prst="rect">
            <a:avLst/>
          </a:prstGeom>
        </p:spPr>
        <p:txBody>
          <a:bodyPr wrap="square">
            <a:spAutoFit/>
          </a:bodyPr>
          <a:lstStyle/>
          <a:p>
            <a:pPr marL="285750" indent="-285750">
              <a:lnSpc>
                <a:spcPct val="150000"/>
              </a:lnSpc>
              <a:buFont typeface="Wingdings" panose="05000000000000000000" pitchFamily="2" charset="2"/>
              <a:buChar char="ü"/>
            </a:pPr>
            <a:r>
              <a:rPr lang="en-US" altLang="ja-JP" b="1" i="0" dirty="0">
                <a:solidFill>
                  <a:srgbClr val="134D99"/>
                </a:solidFill>
                <a:effectLst/>
                <a:latin typeface="BIZ UDPゴシック" panose="020B0400000000000000" pitchFamily="50" charset="-128"/>
                <a:ea typeface="BIZ UDPゴシック" panose="020B0400000000000000" pitchFamily="50" charset="-128"/>
              </a:rPr>
              <a:t>G Suite</a:t>
            </a:r>
            <a:r>
              <a:rPr lang="ja-JP" altLang="en-US" b="1" i="0" dirty="0">
                <a:solidFill>
                  <a:srgbClr val="134D99"/>
                </a:solidFill>
                <a:effectLst/>
                <a:latin typeface="BIZ UDPゴシック" panose="020B0400000000000000" pitchFamily="50" charset="-128"/>
                <a:ea typeface="BIZ UDPゴシック" panose="020B0400000000000000" pitchFamily="50" charset="-128"/>
              </a:rPr>
              <a:t>の便利な使い方</a:t>
            </a:r>
          </a:p>
          <a:p>
            <a:pPr>
              <a:lnSpc>
                <a:spcPct val="150000"/>
              </a:lnSpc>
            </a:pPr>
            <a:endParaRPr lang="en-US" altLang="ja-JP" dirty="0">
              <a:solidFill>
                <a:srgbClr val="333333"/>
              </a:solidFill>
              <a:latin typeface="BIZ UDPゴシック" panose="020B0400000000000000" pitchFamily="50" charset="-128"/>
              <a:ea typeface="BIZ UDPゴシック" panose="020B0400000000000000" pitchFamily="50" charset="-128"/>
            </a:endParaRPr>
          </a:p>
          <a:p>
            <a:pPr>
              <a:lnSpc>
                <a:spcPct val="150000"/>
              </a:lnSpc>
            </a:pPr>
            <a:r>
              <a:rPr lang="ja-JP" altLang="en-US" b="0" i="0" dirty="0">
                <a:solidFill>
                  <a:srgbClr val="333333"/>
                </a:solidFill>
                <a:effectLst/>
                <a:latin typeface="BIZ UDPゴシック" panose="020B0400000000000000" pitchFamily="50" charset="-128"/>
                <a:ea typeface="BIZ UDPゴシック" panose="020B0400000000000000" pitchFamily="50" charset="-128"/>
              </a:rPr>
              <a:t>下記のサイトにおいて</a:t>
            </a:r>
            <a:r>
              <a:rPr lang="en-US" altLang="ja-JP" b="0" i="0" dirty="0">
                <a:solidFill>
                  <a:srgbClr val="333333"/>
                </a:solidFill>
                <a:effectLst/>
                <a:latin typeface="BIZ UDPゴシック" panose="020B0400000000000000" pitchFamily="50" charset="-128"/>
                <a:ea typeface="BIZ UDPゴシック" panose="020B0400000000000000" pitchFamily="50" charset="-128"/>
              </a:rPr>
              <a:t>G Suite</a:t>
            </a:r>
            <a:r>
              <a:rPr lang="ja-JP" altLang="en-US" b="0" i="0" dirty="0">
                <a:solidFill>
                  <a:srgbClr val="333333"/>
                </a:solidFill>
                <a:effectLst/>
                <a:latin typeface="BIZ UDPゴシック" panose="020B0400000000000000" pitchFamily="50" charset="-128"/>
                <a:ea typeface="BIZ UDPゴシック" panose="020B0400000000000000" pitchFamily="50" charset="-128"/>
              </a:rPr>
              <a:t>の各種機能をより便利にご利用いただくための使い方をご紹介します</a:t>
            </a:r>
            <a:r>
              <a:rPr lang="ja-JP" altLang="en-US" b="0" i="0" dirty="0">
                <a:solidFill>
                  <a:srgbClr val="333333"/>
                </a:solidFill>
                <a:effectLst/>
                <a:latin typeface="Hiragino Kaku Gothic Pro"/>
              </a:rPr>
              <a:t>。</a:t>
            </a:r>
          </a:p>
        </p:txBody>
      </p:sp>
      <p:pic>
        <p:nvPicPr>
          <p:cNvPr id="5" name="録音したサウンド">
            <a:hlinkClick r:id="" action="ppaction://media"/>
            <a:extLst>
              <a:ext uri="{FF2B5EF4-FFF2-40B4-BE49-F238E27FC236}">
                <a16:creationId xmlns:a16="http://schemas.microsoft.com/office/drawing/2014/main" id="{C655C3C6-F607-420A-B682-F94E788805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4922" y="102891"/>
            <a:ext cx="406400" cy="406400"/>
          </a:xfrm>
          <a:prstGeom prst="rect">
            <a:avLst/>
          </a:prstGeom>
        </p:spPr>
      </p:pic>
    </p:spTree>
    <p:extLst>
      <p:ext uri="{BB962C8B-B14F-4D97-AF65-F5344CB8AC3E}">
        <p14:creationId xmlns:p14="http://schemas.microsoft.com/office/powerpoint/2010/main" val="1078725046"/>
      </p:ext>
    </p:extLst>
  </p:cSld>
  <p:clrMapOvr>
    <a:masterClrMapping/>
  </p:clrMapOvr>
  <mc:AlternateContent xmlns:mc="http://schemas.openxmlformats.org/markup-compatibility/2006" xmlns:p14="http://schemas.microsoft.com/office/powerpoint/2010/main">
    <mc:Choice Requires="p14">
      <p:transition spd="slow" p14:dur="2000" advTm="42523"/>
    </mc:Choice>
    <mc:Fallback xmlns="">
      <p:transition spd="slow" advTm="425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72173" y="267092"/>
            <a:ext cx="4447051" cy="400110"/>
          </a:xfrm>
          <a:prstGeom prst="rect">
            <a:avLst/>
          </a:prstGeom>
        </p:spPr>
        <p:txBody>
          <a:bodyPr wrap="none">
            <a:spAutoFit/>
          </a:bodyPr>
          <a:lstStyle/>
          <a:p>
            <a:pPr marL="285750" indent="-285750">
              <a:buFont typeface="Wingdings" panose="05000000000000000000" pitchFamily="2" charset="2"/>
              <a:buChar char="ü"/>
            </a:pPr>
            <a:r>
              <a:rPr lang="en-US" altLang="ja-JP" sz="2000" b="1" i="0" dirty="0">
                <a:solidFill>
                  <a:srgbClr val="002060"/>
                </a:solidFill>
                <a:effectLst>
                  <a:outerShdw blurRad="38100" dist="38100" dir="2700000" algn="tl">
                    <a:srgbClr val="000000">
                      <a:alpha val="43137"/>
                    </a:srgbClr>
                  </a:outerShdw>
                </a:effectLst>
                <a:latin typeface="Arial" panose="020B0604020202020204" pitchFamily="34" charset="0"/>
              </a:rPr>
              <a:t>Microsoft</a:t>
            </a:r>
            <a:r>
              <a:rPr lang="ja-JP" altLang="en-US" sz="2000" b="1" i="0" dirty="0">
                <a:solidFill>
                  <a:srgbClr val="002060"/>
                </a:solidFill>
                <a:effectLst>
                  <a:outerShdw blurRad="38100" dist="38100" dir="2700000" algn="tl">
                    <a:srgbClr val="000000">
                      <a:alpha val="43137"/>
                    </a:srgbClr>
                  </a:outerShdw>
                </a:effectLst>
                <a:latin typeface="Arial" panose="020B0604020202020204" pitchFamily="34" charset="0"/>
              </a:rPr>
              <a:t>包括契約の導入について</a:t>
            </a:r>
            <a:endParaRPr lang="ja-JP" altLang="en-US" sz="2000" dirty="0">
              <a:solidFill>
                <a:srgbClr val="002060"/>
              </a:solidFill>
              <a:effectLst>
                <a:outerShdw blurRad="38100" dist="38100" dir="2700000" algn="tl">
                  <a:srgbClr val="000000">
                    <a:alpha val="43137"/>
                  </a:srgbClr>
                </a:outerShdw>
              </a:effectLst>
            </a:endParaRPr>
          </a:p>
        </p:txBody>
      </p:sp>
      <p:sp>
        <p:nvSpPr>
          <p:cNvPr id="3" name="正方形/長方形 2"/>
          <p:cNvSpPr/>
          <p:nvPr/>
        </p:nvSpPr>
        <p:spPr>
          <a:xfrm>
            <a:off x="898251" y="708288"/>
            <a:ext cx="10534776" cy="1477328"/>
          </a:xfrm>
          <a:prstGeom prst="rect">
            <a:avLst/>
          </a:prstGeom>
        </p:spPr>
        <p:txBody>
          <a:bodyPr wrap="square">
            <a:spAutoFit/>
          </a:bodyPr>
          <a:lstStyle/>
          <a:p>
            <a:r>
              <a:rPr lang="ja-JP" altLang="en-US" dirty="0">
                <a:latin typeface="Century" panose="02040604050505020304" pitchFamily="18" charset="0"/>
                <a:ea typeface="BIZ UDPゴシック" panose="020B0400000000000000" pitchFamily="50" charset="-128"/>
              </a:rPr>
              <a:t>・</a:t>
            </a:r>
            <a:r>
              <a:rPr lang="en-US" altLang="ja-JP" dirty="0">
                <a:latin typeface="Century" panose="02040604050505020304" pitchFamily="18" charset="0"/>
                <a:ea typeface="BIZ UDPゴシック" panose="020B0400000000000000" pitchFamily="50" charset="-128"/>
              </a:rPr>
              <a:t>2020</a:t>
            </a:r>
            <a:r>
              <a:rPr lang="ja-JP" altLang="en-US" dirty="0">
                <a:latin typeface="Century" panose="02040604050505020304" pitchFamily="18" charset="0"/>
                <a:ea typeface="BIZ UDPゴシック" panose="020B0400000000000000" pitchFamily="50" charset="-128"/>
              </a:rPr>
              <a:t>年</a:t>
            </a:r>
            <a:r>
              <a:rPr lang="en-US" altLang="ja-JP" dirty="0">
                <a:latin typeface="Century" panose="02040604050505020304" pitchFamily="18" charset="0"/>
                <a:ea typeface="BIZ UDPゴシック" panose="020B0400000000000000" pitchFamily="50" charset="-128"/>
              </a:rPr>
              <a:t>7</a:t>
            </a:r>
            <a:r>
              <a:rPr lang="ja-JP" altLang="en-US" dirty="0">
                <a:latin typeface="Century" panose="02040604050505020304" pitchFamily="18" charset="0"/>
                <a:ea typeface="BIZ UDPゴシック" panose="020B0400000000000000" pitchFamily="50" charset="-128"/>
              </a:rPr>
              <a:t>月より東北大学全体で</a:t>
            </a:r>
            <a:r>
              <a:rPr lang="en-US" altLang="ja-JP" dirty="0">
                <a:latin typeface="Century" panose="02040604050505020304" pitchFamily="18" charset="0"/>
                <a:ea typeface="BIZ UDPゴシック" panose="020B0400000000000000" pitchFamily="50" charset="-128"/>
              </a:rPr>
              <a:t>Microsoft</a:t>
            </a:r>
            <a:r>
              <a:rPr lang="ja-JP" altLang="en-US" dirty="0">
                <a:latin typeface="Century" panose="02040604050505020304" pitchFamily="18" charset="0"/>
                <a:ea typeface="BIZ UDPゴシック" panose="020B0400000000000000" pitchFamily="50" charset="-128"/>
              </a:rPr>
              <a:t>包括契約の提供を開始しました。</a:t>
            </a:r>
          </a:p>
          <a:p>
            <a:r>
              <a:rPr lang="ja-JP" altLang="en-US" dirty="0">
                <a:latin typeface="Century" panose="02040604050505020304" pitchFamily="18" charset="0"/>
                <a:ea typeface="BIZ UDPゴシック" panose="020B0400000000000000" pitchFamily="50" charset="-128"/>
              </a:rPr>
              <a:t>・導入サービスは「</a:t>
            </a:r>
            <a:r>
              <a:rPr lang="en-US" altLang="ja-JP" dirty="0">
                <a:latin typeface="Century" panose="02040604050505020304" pitchFamily="18" charset="0"/>
                <a:ea typeface="BIZ UDPゴシック" panose="020B0400000000000000" pitchFamily="50" charset="-128"/>
              </a:rPr>
              <a:t>Microsoft365 Education A3</a:t>
            </a:r>
            <a:r>
              <a:rPr lang="ja-JP" altLang="en-US" dirty="0">
                <a:latin typeface="Century" panose="02040604050505020304" pitchFamily="18" charset="0"/>
                <a:ea typeface="BIZ UDPゴシック" panose="020B0400000000000000" pitchFamily="50" charset="-128"/>
              </a:rPr>
              <a:t>」となり、最新の</a:t>
            </a:r>
            <a:r>
              <a:rPr lang="en-US" altLang="ja-JP" dirty="0">
                <a:latin typeface="Century" panose="02040604050505020304" pitchFamily="18" charset="0"/>
                <a:ea typeface="BIZ UDPゴシック" panose="020B0400000000000000" pitchFamily="50" charset="-128"/>
              </a:rPr>
              <a:t>Windows OS, Office</a:t>
            </a:r>
            <a:r>
              <a:rPr lang="ja-JP" altLang="en-US" dirty="0">
                <a:latin typeface="Century" panose="02040604050505020304" pitchFamily="18" charset="0"/>
                <a:ea typeface="BIZ UDPゴシック" panose="020B0400000000000000" pitchFamily="50" charset="-128"/>
              </a:rPr>
              <a:t>ソフトに加え、</a:t>
            </a:r>
          </a:p>
          <a:p>
            <a:r>
              <a:rPr lang="ja-JP" altLang="en-US" dirty="0">
                <a:latin typeface="Century" panose="02040604050505020304" pitchFamily="18" charset="0"/>
                <a:ea typeface="BIZ UDPゴシック" panose="020B0400000000000000" pitchFamily="50" charset="-128"/>
              </a:rPr>
              <a:t>　</a:t>
            </a:r>
            <a:r>
              <a:rPr lang="en-US" altLang="ja-JP" dirty="0">
                <a:latin typeface="Century" panose="02040604050505020304" pitchFamily="18" charset="0"/>
                <a:ea typeface="BIZ UDPゴシック" panose="020B0400000000000000" pitchFamily="50" charset="-128"/>
              </a:rPr>
              <a:t>CAL</a:t>
            </a:r>
            <a:r>
              <a:rPr lang="ja-JP" altLang="en-US" dirty="0">
                <a:latin typeface="Century" panose="02040604050505020304" pitchFamily="18" charset="0"/>
                <a:ea typeface="BIZ UDPゴシック" panose="020B0400000000000000" pitchFamily="50" charset="-128"/>
              </a:rPr>
              <a:t>（</a:t>
            </a:r>
            <a:r>
              <a:rPr lang="en-US" altLang="ja-JP" dirty="0">
                <a:latin typeface="Century" panose="02040604050505020304" pitchFamily="18" charset="0"/>
                <a:ea typeface="BIZ UDPゴシック" panose="020B0400000000000000" pitchFamily="50" charset="-128"/>
              </a:rPr>
              <a:t>Client Access License</a:t>
            </a:r>
            <a:r>
              <a:rPr lang="ja-JP" altLang="en-US" dirty="0">
                <a:latin typeface="Century" panose="02040604050505020304" pitchFamily="18" charset="0"/>
                <a:ea typeface="BIZ UDPゴシック" panose="020B0400000000000000" pitchFamily="50" charset="-128"/>
              </a:rPr>
              <a:t>）が利用可能となります。</a:t>
            </a:r>
            <a:endParaRPr lang="en-US" altLang="ja-JP" dirty="0">
              <a:latin typeface="Century" panose="02040604050505020304" pitchFamily="18" charset="0"/>
              <a:ea typeface="BIZ UDPゴシック" panose="020B0400000000000000" pitchFamily="50" charset="-128"/>
            </a:endParaRPr>
          </a:p>
          <a:p>
            <a:r>
              <a:rPr lang="ja-JP" altLang="en-US" dirty="0">
                <a:latin typeface="Century" panose="02040604050505020304" pitchFamily="18" charset="0"/>
                <a:ea typeface="BIZ UDPゴシック" panose="020B0400000000000000" pitchFamily="50" charset="-128"/>
              </a:rPr>
              <a:t>・提供対象は全学の教職員</a:t>
            </a:r>
            <a:r>
              <a:rPr lang="en-US" altLang="ja-JP" dirty="0">
                <a:latin typeface="Century" panose="02040604050505020304" pitchFamily="18" charset="0"/>
                <a:ea typeface="BIZ UDPゴシック" panose="020B0400000000000000" pitchFamily="50" charset="-128"/>
              </a:rPr>
              <a:t>※</a:t>
            </a:r>
            <a:r>
              <a:rPr lang="ja-JP" altLang="en-US" dirty="0">
                <a:latin typeface="Century" panose="02040604050505020304" pitchFamily="18" charset="0"/>
                <a:ea typeface="BIZ UDPゴシック" panose="020B0400000000000000" pitchFamily="50" charset="-128"/>
              </a:rPr>
              <a:t>及び学生となります。</a:t>
            </a:r>
            <a:endParaRPr lang="en-US" altLang="ja-JP" dirty="0">
              <a:latin typeface="Century" panose="02040604050505020304" pitchFamily="18" charset="0"/>
              <a:ea typeface="BIZ UDPゴシック" panose="020B0400000000000000" pitchFamily="50" charset="-128"/>
            </a:endParaRPr>
          </a:p>
          <a:p>
            <a:endParaRPr lang="ja-JP" altLang="en-US" dirty="0"/>
          </a:p>
        </p:txBody>
      </p:sp>
      <p:sp>
        <p:nvSpPr>
          <p:cNvPr id="4" name="正方形/長方形 3"/>
          <p:cNvSpPr/>
          <p:nvPr/>
        </p:nvSpPr>
        <p:spPr>
          <a:xfrm>
            <a:off x="1479591" y="5934670"/>
            <a:ext cx="9511375" cy="923330"/>
          </a:xfrm>
          <a:prstGeom prst="rect">
            <a:avLst/>
          </a:prstGeom>
        </p:spPr>
        <p:txBody>
          <a:bodyPr wrap="square">
            <a:spAutoFit/>
          </a:bodyPr>
          <a:lstStyle/>
          <a:p>
            <a:pPr marL="285750" indent="-285750">
              <a:buFont typeface="Arial" panose="020B0604020202020204" pitchFamily="34" charset="0"/>
              <a:buChar char="•"/>
            </a:pPr>
            <a:r>
              <a:rPr lang="ja-JP" altLang="en-US" dirty="0"/>
              <a:t>提供サービスについての詳細は下記のサイトを参照下さい。</a:t>
            </a:r>
          </a:p>
          <a:p>
            <a:r>
              <a:rPr lang="en-US" altLang="ja-JP" dirty="0">
                <a:hlinkClick r:id="rId4"/>
              </a:rPr>
              <a:t>https://www.bureau.tohoku.ac.jp/i-synergy/ees/academiclicense201909JP.pdf</a:t>
            </a:r>
            <a:endParaRPr lang="en-US" altLang="ja-JP" dirty="0"/>
          </a:p>
          <a:p>
            <a:endParaRPr lang="ja-JP" altLang="en-US" dirty="0"/>
          </a:p>
        </p:txBody>
      </p:sp>
      <p:pic>
        <p:nvPicPr>
          <p:cNvPr id="5" name="図 4"/>
          <p:cNvPicPr>
            <a:picLocks noChangeAspect="1"/>
          </p:cNvPicPr>
          <p:nvPr/>
        </p:nvPicPr>
        <p:blipFill>
          <a:blip r:embed="rId5"/>
          <a:stretch>
            <a:fillRect/>
          </a:stretch>
        </p:blipFill>
        <p:spPr>
          <a:xfrm>
            <a:off x="2786697" y="1961558"/>
            <a:ext cx="6347109" cy="3870013"/>
          </a:xfrm>
          <a:prstGeom prst="rect">
            <a:avLst/>
          </a:prstGeom>
        </p:spPr>
      </p:pic>
      <p:pic>
        <p:nvPicPr>
          <p:cNvPr id="6" name="録音したサウンド">
            <a:hlinkClick r:id="" action="ppaction://media"/>
            <a:extLst>
              <a:ext uri="{FF2B5EF4-FFF2-40B4-BE49-F238E27FC236}">
                <a16:creationId xmlns:a16="http://schemas.microsoft.com/office/drawing/2014/main" id="{D4FB339B-85FC-4411-9FC5-D94CFD2E51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9827" y="126139"/>
            <a:ext cx="406400" cy="406400"/>
          </a:xfrm>
          <a:prstGeom prst="rect">
            <a:avLst/>
          </a:prstGeom>
        </p:spPr>
      </p:pic>
    </p:spTree>
    <p:extLst>
      <p:ext uri="{BB962C8B-B14F-4D97-AF65-F5344CB8AC3E}">
        <p14:creationId xmlns:p14="http://schemas.microsoft.com/office/powerpoint/2010/main" val="604553938"/>
      </p:ext>
    </p:extLst>
  </p:cSld>
  <p:clrMapOvr>
    <a:masterClrMapping/>
  </p:clrMapOvr>
  <mc:AlternateContent xmlns:mc="http://schemas.openxmlformats.org/markup-compatibility/2006" xmlns:p14="http://schemas.microsoft.com/office/powerpoint/2010/main">
    <mc:Choice Requires="p14">
      <p:transition spd="slow" p14:dur="2000" advTm="73044"/>
    </mc:Choice>
    <mc:Fallback xmlns="">
      <p:transition spd="slow" advTm="73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4"/>
          <a:stretch>
            <a:fillRect/>
          </a:stretch>
        </p:blipFill>
        <p:spPr>
          <a:xfrm>
            <a:off x="255176" y="811453"/>
            <a:ext cx="12168359" cy="5177563"/>
          </a:xfrm>
          <a:prstGeom prst="rect">
            <a:avLst/>
          </a:prstGeom>
        </p:spPr>
      </p:pic>
      <p:sp>
        <p:nvSpPr>
          <p:cNvPr id="3" name="正方形/長方形 2"/>
          <p:cNvSpPr/>
          <p:nvPr/>
        </p:nvSpPr>
        <p:spPr>
          <a:xfrm>
            <a:off x="9919121" y="1162681"/>
            <a:ext cx="962845" cy="284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10803242" y="1077963"/>
            <a:ext cx="1008609" cy="369332"/>
          </a:xfrm>
          <a:prstGeom prst="rect">
            <a:avLst/>
          </a:prstGeom>
          <a:noFill/>
        </p:spPr>
        <p:txBody>
          <a:bodyPr wrap="none" rtlCol="0">
            <a:spAutoFit/>
          </a:bodyPr>
          <a:lstStyle/>
          <a:p>
            <a:r>
              <a:rPr kumimoji="1" lang="ja-JP" altLang="en-US" dirty="0"/>
              <a:t>正　  誤</a:t>
            </a:r>
          </a:p>
        </p:txBody>
      </p:sp>
      <p:sp>
        <p:nvSpPr>
          <p:cNvPr id="5" name="テキスト ボックス 4"/>
          <p:cNvSpPr txBox="1"/>
          <p:nvPr/>
        </p:nvSpPr>
        <p:spPr>
          <a:xfrm rot="10800000">
            <a:off x="3507839" y="6307584"/>
            <a:ext cx="4541628" cy="276999"/>
          </a:xfrm>
          <a:prstGeom prst="rect">
            <a:avLst/>
          </a:prstGeom>
          <a:noFill/>
          <a:ln>
            <a:solidFill>
              <a:schemeClr val="tx1"/>
            </a:solidFill>
            <a:prstDash val="sysDot"/>
          </a:ln>
        </p:spPr>
        <p:txBody>
          <a:bodyPr wrap="none" rtlCol="0">
            <a:spAutoFit/>
          </a:bodyPr>
          <a:lstStyle/>
          <a:p>
            <a:r>
              <a:rPr kumimoji="1" lang="ja-JP" altLang="en-US" sz="1200" dirty="0"/>
              <a:t>正解　</a:t>
            </a:r>
            <a:r>
              <a:rPr kumimoji="1" lang="en-US" altLang="ja-JP" sz="1200" dirty="0"/>
              <a:t>1</a:t>
            </a:r>
            <a:r>
              <a:rPr kumimoji="1" lang="ja-JP" altLang="en-US" sz="1200" dirty="0" err="1"/>
              <a:t>．</a:t>
            </a:r>
            <a:r>
              <a:rPr kumimoji="1" lang="ja-JP" altLang="en-US" sz="1200" dirty="0"/>
              <a:t>正　　</a:t>
            </a:r>
            <a:r>
              <a:rPr kumimoji="1" lang="en-US" altLang="ja-JP" sz="1200" dirty="0"/>
              <a:t>2</a:t>
            </a:r>
            <a:r>
              <a:rPr kumimoji="1" lang="ja-JP" altLang="en-US" sz="1200" dirty="0" err="1"/>
              <a:t>．</a:t>
            </a:r>
            <a:r>
              <a:rPr kumimoji="1" lang="ja-JP" altLang="en-US" sz="1200" dirty="0"/>
              <a:t>誤　　</a:t>
            </a:r>
            <a:r>
              <a:rPr kumimoji="1" lang="en-US" altLang="ja-JP" sz="1200" dirty="0"/>
              <a:t>3</a:t>
            </a:r>
            <a:r>
              <a:rPr kumimoji="1" lang="ja-JP" altLang="en-US" sz="1200" dirty="0" err="1"/>
              <a:t>．</a:t>
            </a:r>
            <a:r>
              <a:rPr kumimoji="1" lang="ja-JP" altLang="en-US" sz="1200" dirty="0"/>
              <a:t>誤　　</a:t>
            </a:r>
            <a:r>
              <a:rPr kumimoji="1" lang="en-US" altLang="ja-JP" sz="1200" dirty="0"/>
              <a:t>4</a:t>
            </a:r>
            <a:r>
              <a:rPr kumimoji="1" lang="ja-JP" altLang="en-US" sz="1200" dirty="0" err="1"/>
              <a:t>．</a:t>
            </a:r>
            <a:r>
              <a:rPr kumimoji="1" lang="ja-JP" altLang="en-US" sz="1200" dirty="0"/>
              <a:t>誤　　</a:t>
            </a:r>
            <a:r>
              <a:rPr kumimoji="1" lang="en-US" altLang="ja-JP" sz="1200" dirty="0"/>
              <a:t>5</a:t>
            </a:r>
            <a:r>
              <a:rPr kumimoji="1" lang="ja-JP" altLang="en-US" sz="1200" dirty="0" err="1"/>
              <a:t>．</a:t>
            </a:r>
            <a:r>
              <a:rPr kumimoji="1" lang="ja-JP" altLang="en-US" sz="1200" dirty="0"/>
              <a:t>誤　　</a:t>
            </a:r>
            <a:r>
              <a:rPr kumimoji="1" lang="en-US" altLang="ja-JP" sz="1200" dirty="0"/>
              <a:t>6</a:t>
            </a:r>
            <a:r>
              <a:rPr kumimoji="1" lang="ja-JP" altLang="en-US" sz="1200" dirty="0" err="1"/>
              <a:t>．</a:t>
            </a:r>
            <a:r>
              <a:rPr kumimoji="1" lang="ja-JP" altLang="en-US" sz="1200" dirty="0"/>
              <a:t>誤</a:t>
            </a:r>
          </a:p>
        </p:txBody>
      </p:sp>
      <p:pic>
        <p:nvPicPr>
          <p:cNvPr id="6" name="録音したサウンド">
            <a:hlinkClick r:id="" action="ppaction://media"/>
            <a:extLst>
              <a:ext uri="{FF2B5EF4-FFF2-40B4-BE49-F238E27FC236}">
                <a16:creationId xmlns:a16="http://schemas.microsoft.com/office/drawing/2014/main" id="{F3F92BDF-353F-400D-898E-2362DF0970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1633" y="289685"/>
            <a:ext cx="406400" cy="406400"/>
          </a:xfrm>
          <a:prstGeom prst="rect">
            <a:avLst/>
          </a:prstGeom>
        </p:spPr>
      </p:pic>
    </p:spTree>
    <p:extLst>
      <p:ext uri="{BB962C8B-B14F-4D97-AF65-F5344CB8AC3E}">
        <p14:creationId xmlns:p14="http://schemas.microsoft.com/office/powerpoint/2010/main" val="44797894"/>
      </p:ext>
    </p:extLst>
  </p:cSld>
  <p:clrMapOvr>
    <a:masterClrMapping/>
  </p:clrMapOvr>
  <mc:AlternateContent xmlns:mc="http://schemas.openxmlformats.org/markup-compatibility/2006" xmlns:p14="http://schemas.microsoft.com/office/powerpoint/2010/main">
    <mc:Choice Requires="p14">
      <p:transition spd="slow" p14:dur="2000" advTm="48660"/>
    </mc:Choice>
    <mc:Fallback xmlns="">
      <p:transition spd="slow" advTm="486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939</Words>
  <Application>Microsoft Office PowerPoint</Application>
  <PresentationFormat>ワイド画面</PresentationFormat>
  <Paragraphs>64</Paragraphs>
  <Slides>7</Slides>
  <Notes>0</Notes>
  <HiddenSlides>0</HiddenSlides>
  <MMClips>7</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7</vt:i4>
      </vt:variant>
    </vt:vector>
  </HeadingPairs>
  <TitlesOfParts>
    <vt:vector size="16" baseType="lpstr">
      <vt:lpstr>BIZ UDPゴシック</vt:lpstr>
      <vt:lpstr>Hiragino Kaku Gothic Pro</vt:lpstr>
      <vt:lpstr>ＭＳ ゴシック</vt:lpstr>
      <vt:lpstr>游ゴシック</vt:lpstr>
      <vt:lpstr>游ゴシック Light</vt:lpstr>
      <vt:lpstr>Arial</vt:lpstr>
      <vt:lpstr>Century</vt:lpstr>
      <vt:lpstr>Wingdings</vt:lpstr>
      <vt:lpstr>Office テーマ</vt:lpstr>
      <vt:lpstr>情報ネットワーク講習会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情報ネットワーク講習会</dc:title>
  <dc:creator>劉 庭秀</dc:creator>
  <cp:lastModifiedBy>Hiroyuki Eto</cp:lastModifiedBy>
  <cp:revision>14</cp:revision>
  <dcterms:created xsi:type="dcterms:W3CDTF">2021-03-29T05:22:15Z</dcterms:created>
  <dcterms:modified xsi:type="dcterms:W3CDTF">2022-03-24T01:58:56Z</dcterms:modified>
</cp:coreProperties>
</file>