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6" r:id="rId3"/>
    <p:sldId id="257" r:id="rId4"/>
    <p:sldId id="270" r:id="rId5"/>
    <p:sldId id="258" r:id="rId6"/>
    <p:sldId id="259" r:id="rId7"/>
    <p:sldId id="275" r:id="rId8"/>
    <p:sldId id="273" r:id="rId9"/>
    <p:sldId id="262" r:id="rId10"/>
    <p:sldId id="274" r:id="rId11"/>
    <p:sldId id="272" r:id="rId12"/>
    <p:sldId id="261" r:id="rId13"/>
    <p:sldId id="265" r:id="rId14"/>
    <p:sldId id="263" r:id="rId15"/>
    <p:sldId id="266" r:id="rId16"/>
    <p:sldId id="267" r:id="rId17"/>
    <p:sldId id="268" r:id="rId18"/>
    <p:sldId id="269" r:id="rId19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77855" autoAdjust="0"/>
  </p:normalViewPr>
  <p:slideViewPr>
    <p:cSldViewPr>
      <p:cViewPr varScale="1">
        <p:scale>
          <a:sx n="90" d="100"/>
          <a:sy n="90" d="100"/>
        </p:scale>
        <p:origin x="22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r">
              <a:defRPr sz="1200"/>
            </a:lvl1pPr>
          </a:lstStyle>
          <a:p>
            <a:fld id="{0BB3B3E4-E4CE-4792-89C4-D3F88F3D3FE5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4764" tIns="47382" rIns="94764" bIns="47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4" tIns="47382" rIns="94764" bIns="47382" rtlCol="0" anchor="b"/>
          <a:lstStyle>
            <a:lvl1pPr algn="r">
              <a:defRPr sz="1200"/>
            </a:lvl1pPr>
          </a:lstStyle>
          <a:p>
            <a:fld id="{A06352BC-8397-4D5E-B800-55F7C0B2B2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97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4764" tIns="47382" rIns="94764" bIns="47382" rtlCol="0"/>
          <a:lstStyle>
            <a:lvl1pPr algn="r">
              <a:defRPr sz="1200"/>
            </a:lvl1pPr>
          </a:lstStyle>
          <a:p>
            <a:fld id="{1EA4E4D8-5697-4BCA-847E-D3D050D6D0CC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4" tIns="47382" rIns="94764" bIns="47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5"/>
          </a:xfrm>
          <a:prstGeom prst="rect">
            <a:avLst/>
          </a:prstGeom>
        </p:spPr>
        <p:txBody>
          <a:bodyPr vert="horz" lIns="94764" tIns="47382" rIns="94764" bIns="47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4764" tIns="47382" rIns="94764" bIns="47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4" tIns="47382" rIns="94764" bIns="47382" rtlCol="0" anchor="b"/>
          <a:lstStyle>
            <a:lvl1pPr algn="r">
              <a:defRPr sz="1200"/>
            </a:lvl1pPr>
          </a:lstStyle>
          <a:p>
            <a:fld id="{D600B69F-5903-4E44-A2C1-9C2A7034E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4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44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89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907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33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8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87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691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453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821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896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405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447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125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37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0B69F-5903-4E44-A2C1-9C2A7034E13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2C2148-BD49-4B56-BFA6-7C3719065240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546DF8-6D17-40FF-9709-2C68F80DD4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7664" y="4725144"/>
            <a:ext cx="6986638" cy="1112759"/>
          </a:xfrm>
        </p:spPr>
        <p:txBody>
          <a:bodyPr>
            <a:normAutofit/>
          </a:bodyPr>
          <a:lstStyle/>
          <a:p>
            <a:pPr algn="ctr">
              <a:spcBef>
                <a:spcPts val="4500"/>
              </a:spcBef>
            </a:pPr>
            <a:r>
              <a:rPr kumimoji="1" lang="en-US" altLang="ja-JP" dirty="0"/>
              <a:t>Graduate School of International Cultural Studies Tohoku University 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9552" y="2204864"/>
            <a:ext cx="8316416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4400" dirty="0"/>
              <a:t>Orientation for New Students</a:t>
            </a:r>
          </a:p>
          <a:p>
            <a:pPr algn="ctr"/>
            <a:r>
              <a:rPr kumimoji="1" lang="en-US" altLang="ja-JP" sz="4400" dirty="0"/>
              <a:t>April 2021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60648"/>
            <a:ext cx="1140935" cy="175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965490" cy="160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826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8" y="548680"/>
            <a:ext cx="6512511" cy="1143000"/>
          </a:xfrm>
        </p:spPr>
        <p:txBody>
          <a:bodyPr/>
          <a:lstStyle/>
          <a:p>
            <a:r>
              <a:rPr kumimoji="1" lang="en-US" altLang="ja-JP" dirty="0"/>
              <a:t>Course Registration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395536" y="1657792"/>
            <a:ext cx="8618016" cy="4651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en-US" altLang="ja-JP" sz="2600" dirty="0"/>
              <a:t>To register for courses, </a:t>
            </a:r>
            <a:r>
              <a:rPr lang="en-US" altLang="ja-JP" sz="2600" dirty="0"/>
              <a:t>you must:</a:t>
            </a:r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sz="2600" dirty="0"/>
              <a:t> </a:t>
            </a:r>
            <a:r>
              <a:rPr lang="en-US" altLang="ja-JP" sz="2600" dirty="0"/>
              <a:t>use the Student Affairs Information System and register for your courses on-line. 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email the “Class Registration” form to the office as an attached file, too. For further details, please see the website.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registration must be completed between </a:t>
            </a:r>
            <a:r>
              <a:rPr lang="en-US" altLang="ja-JP" sz="2600" dirty="0">
                <a:solidFill>
                  <a:srgbClr val="FF0000"/>
                </a:solidFill>
              </a:rPr>
              <a:t>April 8 (Thu) and April 21 (Wed)</a:t>
            </a:r>
            <a:r>
              <a:rPr lang="en-US" altLang="ja-JP" sz="2600" dirty="0"/>
              <a:t>. 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</a:t>
            </a:r>
            <a:r>
              <a:rPr lang="en-US" altLang="ja-JP" sz="200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Curriculum DC</a:t>
            </a:r>
            <a:endParaRPr lang="en-US" altLang="ja-JP" sz="2000" dirty="0">
              <a:solidFill>
                <a:srgbClr val="996633"/>
              </a:solidFill>
              <a:latin typeface="Helvetica Neue" charset="0"/>
              <a:ea typeface="ＭＳ Ｐゴシック" charset="-128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445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  <a:t>Schedule</a:t>
            </a:r>
            <a:b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</a:br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59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26728"/>
            <a:ext cx="8496944" cy="1224136"/>
          </a:xfrm>
        </p:spPr>
        <p:txBody>
          <a:bodyPr/>
          <a:lstStyle/>
          <a:p>
            <a:pPr algn="l"/>
            <a: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  <a:t>Important events in 2 years  </a:t>
            </a:r>
            <a:b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</a:br>
            <a: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  <a:t>for </a:t>
            </a:r>
            <a:r>
              <a:rPr lang="en-US" altLang="ja-JP" sz="3000" u="sng" dirty="0">
                <a:latin typeface="Helvetica Neue" charset="0"/>
                <a:ea typeface="ＭＳ Ｐゴシック" charset="-128"/>
                <a:sym typeface="Helvetica Neue" charset="0"/>
              </a:rPr>
              <a:t>MA students</a:t>
            </a:r>
            <a:endParaRPr kumimoji="1" lang="ja-JP" altLang="en-US" sz="3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67543" y="1556792"/>
            <a:ext cx="8548965" cy="48965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dirty="0"/>
              <a:t> </a:t>
            </a:r>
            <a:r>
              <a:rPr kumimoji="1" lang="en-US" altLang="ja-JP" b="1" u="sng" dirty="0"/>
              <a:t>End of the 1</a:t>
            </a:r>
            <a:r>
              <a:rPr kumimoji="1" lang="en-US" altLang="ja-JP" b="1" u="sng" baseline="30000" dirty="0"/>
              <a:t>st</a:t>
            </a:r>
            <a:r>
              <a:rPr kumimoji="1" lang="en-US" altLang="ja-JP" b="1" u="sng" dirty="0"/>
              <a:t> semester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Submit the “Research Title” Form </a:t>
            </a:r>
            <a:r>
              <a:rPr lang="en-US" altLang="ja-JP" dirty="0"/>
              <a:t>(</a:t>
            </a:r>
            <a:r>
              <a:rPr kumimoji="1" lang="en-US" altLang="ja-JP" dirty="0"/>
              <a:t>the end of June)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“Research Title” presentation (late July)</a:t>
            </a:r>
          </a:p>
          <a:p>
            <a:pPr marL="45720" indent="0">
              <a:buNone/>
            </a:pPr>
            <a:endParaRPr kumimoji="1"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b="1" u="sng" dirty="0"/>
              <a:t>End of the 3</a:t>
            </a:r>
            <a:r>
              <a:rPr lang="en-US" altLang="ja-JP" b="1" u="sng" baseline="30000" dirty="0"/>
              <a:t>rd</a:t>
            </a:r>
            <a:r>
              <a:rPr lang="en-US" altLang="ja-JP" b="1" u="sng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Give a “Thesis Plan” presentation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b="1" u="sng" dirty="0"/>
              <a:t>During the 4</a:t>
            </a:r>
            <a:r>
              <a:rPr kumimoji="1" lang="en-US" altLang="ja-JP" b="1" u="sng" baseline="30000" dirty="0"/>
              <a:t>th</a:t>
            </a:r>
            <a:r>
              <a:rPr kumimoji="1" lang="en-US" altLang="ja-JP" b="1" u="sng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Submit the MA thesis along with the “Master’s Thesis Title Registration” form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presentation on your MA thesis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Pass the oral examination </a:t>
            </a:r>
            <a:r>
              <a:rPr kumimoji="1" lang="en-US" altLang="ja-JP" dirty="0"/>
              <a:t>(Defense)</a:t>
            </a:r>
            <a:endParaRPr kumimoji="1" lang="ja-JP" altLang="en-US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876256" y="21382"/>
            <a:ext cx="214025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(2) Schedule MA</a:t>
            </a:r>
          </a:p>
        </p:txBody>
      </p:sp>
    </p:spTree>
    <p:extLst>
      <p:ext uri="{BB962C8B-B14F-4D97-AF65-F5344CB8AC3E}">
        <p14:creationId xmlns:p14="http://schemas.microsoft.com/office/powerpoint/2010/main" val="2846234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26728"/>
            <a:ext cx="8496944" cy="1224136"/>
          </a:xfrm>
        </p:spPr>
        <p:txBody>
          <a:bodyPr/>
          <a:lstStyle/>
          <a:p>
            <a:pPr algn="l"/>
            <a: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  <a:t>Important events in 3 years  </a:t>
            </a:r>
            <a:b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</a:br>
            <a:r>
              <a:rPr lang="en-US" altLang="ja-JP" sz="3000" dirty="0">
                <a:latin typeface="Helvetica Neue" charset="0"/>
                <a:ea typeface="ＭＳ Ｐゴシック" charset="-128"/>
                <a:sym typeface="Helvetica Neue" charset="0"/>
              </a:rPr>
              <a:t>for </a:t>
            </a:r>
            <a:r>
              <a:rPr lang="en-US" altLang="ja-JP" sz="3000" u="sng" dirty="0">
                <a:latin typeface="Helvetica Neue" charset="0"/>
                <a:ea typeface="ＭＳ Ｐゴシック" charset="-128"/>
                <a:sym typeface="Helvetica Neue" charset="0"/>
              </a:rPr>
              <a:t>Doctorate students</a:t>
            </a:r>
            <a:endParaRPr kumimoji="1" lang="ja-JP" altLang="en-US" sz="3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208912" cy="494629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dirty="0"/>
              <a:t> </a:t>
            </a:r>
            <a:r>
              <a:rPr kumimoji="1" lang="en-US" altLang="ja-JP" b="1" u="sng" dirty="0"/>
              <a:t>End of the 1</a:t>
            </a:r>
            <a:r>
              <a:rPr kumimoji="1" lang="en-US" altLang="ja-JP" b="1" u="sng" baseline="30000" dirty="0"/>
              <a:t>st</a:t>
            </a:r>
            <a:r>
              <a:rPr kumimoji="1" lang="en-US" altLang="ja-JP" b="1" u="sng" dirty="0"/>
              <a:t> semester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Submit the “Research Title”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“Research Title” presentation </a:t>
            </a:r>
            <a:endParaRPr kumimoji="1" lang="en-US" altLang="ja-JP" sz="16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b="1" u="sng" dirty="0"/>
              <a:t>End of the 3</a:t>
            </a:r>
            <a:r>
              <a:rPr lang="en-US" altLang="ja-JP" b="1" u="sng" baseline="30000" dirty="0"/>
              <a:t>rd</a:t>
            </a:r>
            <a:r>
              <a:rPr lang="en-US" altLang="ja-JP" b="1" u="sng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kumimoji="1" lang="en-US" altLang="ja-JP" dirty="0"/>
              <a:t>Give a “Doctoral Dissertation Interim” presentation </a:t>
            </a:r>
          </a:p>
          <a:p>
            <a:pPr marL="45720" indent="0">
              <a:buNone/>
            </a:pPr>
            <a:endParaRPr lang="en-US" altLang="ja-JP" dirty="0"/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b="1" u="sng" dirty="0"/>
              <a:t>Between the 5</a:t>
            </a:r>
            <a:r>
              <a:rPr kumimoji="1" lang="en-US" altLang="ja-JP" b="1" u="sng" baseline="30000" dirty="0"/>
              <a:t>th</a:t>
            </a:r>
            <a:r>
              <a:rPr kumimoji="1" lang="en-US" altLang="ja-JP" b="1" u="sng" dirty="0"/>
              <a:t> and 6</a:t>
            </a:r>
            <a:r>
              <a:rPr kumimoji="1" lang="en-US" altLang="ja-JP" b="1" u="sng" baseline="30000" dirty="0"/>
              <a:t>th</a:t>
            </a:r>
            <a:r>
              <a:rPr kumimoji="1" lang="en-US" altLang="ja-JP" b="1" u="sng" dirty="0"/>
              <a:t> semesters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Give a “Dissertation Draft” presentation</a:t>
            </a:r>
          </a:p>
          <a:p>
            <a:pPr marL="45720" indent="0">
              <a:buNone/>
            </a:pPr>
            <a:endParaRPr lang="en-US" altLang="ja-JP" b="1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b="1" dirty="0"/>
              <a:t> End of the 6</a:t>
            </a:r>
            <a:r>
              <a:rPr lang="en-US" altLang="ja-JP" b="1" baseline="30000" dirty="0"/>
              <a:t>th</a:t>
            </a:r>
            <a:r>
              <a:rPr lang="en-US" altLang="ja-JP" b="1" dirty="0"/>
              <a:t> semester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Submit your dissertation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ja-JP" dirty="0"/>
              <a:t>Pass the Oral Examination</a:t>
            </a: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876256" y="21382"/>
            <a:ext cx="214025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(2) Schedule DC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8532440" y="2060848"/>
            <a:ext cx="0" cy="3456384"/>
          </a:xfrm>
          <a:prstGeom prst="line">
            <a:avLst/>
          </a:prstGeom>
          <a:ln w="508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角丸四角形吹き出し 8"/>
          <p:cNvSpPr/>
          <p:nvPr/>
        </p:nvSpPr>
        <p:spPr>
          <a:xfrm>
            <a:off x="6300192" y="4151734"/>
            <a:ext cx="1512168" cy="1365498"/>
          </a:xfrm>
          <a:prstGeom prst="wedgeRoundRectCallout">
            <a:avLst>
              <a:gd name="adj1" fmla="val 88865"/>
              <a:gd name="adj2" fmla="val -623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Publish two academic papers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4428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600" y="2780928"/>
            <a:ext cx="6512511" cy="1143000"/>
          </a:xfrm>
        </p:spPr>
        <p:txBody>
          <a:bodyPr/>
          <a:lstStyle/>
          <a:p>
            <a:r>
              <a:rPr kumimoji="1" lang="en-US" altLang="ja-JP" dirty="0"/>
              <a:t>Other information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3156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67544" y="836711"/>
            <a:ext cx="8352928" cy="5718491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The academic affairs office is located in the 2</a:t>
            </a:r>
            <a:r>
              <a:rPr kumimoji="1" lang="en-US" altLang="ja-JP" baseline="30000" dirty="0"/>
              <a:t>nd</a:t>
            </a:r>
            <a:r>
              <a:rPr kumimoji="1" lang="en-US" altLang="ja-JP" dirty="0"/>
              <a:t> floor the Dept</a:t>
            </a:r>
            <a:r>
              <a:rPr lang="en-US" altLang="ja-JP" dirty="0"/>
              <a:t>. Building. Hours: </a:t>
            </a:r>
            <a:r>
              <a:rPr lang="en-US" altLang="ja-JP" u="sng" dirty="0"/>
              <a:t>8:45-17:15 </a:t>
            </a:r>
            <a:r>
              <a:rPr lang="en-US" altLang="ja-JP" u="sng" dirty="0">
                <a:solidFill>
                  <a:schemeClr val="tx1"/>
                </a:solidFill>
              </a:rPr>
              <a:t>weekdays</a:t>
            </a:r>
            <a:r>
              <a:rPr lang="en-US" altLang="ja-JP" dirty="0">
                <a:solidFill>
                  <a:schemeClr val="tx1"/>
                </a:solidFill>
              </a:rPr>
              <a:t> (lunch break: 12:30:13:00). </a:t>
            </a:r>
            <a:endParaRPr lang="en-US" altLang="ja-JP" dirty="0">
              <a:solidFill>
                <a:schemeClr val="accent6"/>
              </a:solidFill>
            </a:endParaRPr>
          </a:p>
          <a:p>
            <a:endParaRPr lang="en-US" altLang="ja-JP" sz="1400" dirty="0"/>
          </a:p>
          <a:p>
            <a:r>
              <a:rPr lang="en-US" altLang="ja-JP" dirty="0"/>
              <a:t>The school’s website must be checked daily.</a:t>
            </a:r>
          </a:p>
          <a:p>
            <a:pPr marL="45720" indent="0">
              <a:buNone/>
            </a:pPr>
            <a:endParaRPr lang="en-US" altLang="ja-JP" sz="1500" dirty="0"/>
          </a:p>
          <a:p>
            <a:r>
              <a:rPr lang="en-US" altLang="ja-JP" dirty="0"/>
              <a:t>When you are sick, you can visit the health management center on campus (the nearest one is on </a:t>
            </a:r>
            <a:r>
              <a:rPr lang="en-US" altLang="ja-JP" dirty="0" err="1"/>
              <a:t>Kawauchi</a:t>
            </a:r>
            <a:r>
              <a:rPr lang="en-US" altLang="ja-JP" dirty="0"/>
              <a:t> North Campus, see Student Handbook, </a:t>
            </a:r>
            <a:r>
              <a:rPr lang="en-US" altLang="ja-JP" dirty="0">
                <a:solidFill>
                  <a:schemeClr val="tx1"/>
                </a:solidFill>
              </a:rPr>
              <a:t>page 58</a:t>
            </a:r>
            <a:r>
              <a:rPr lang="en-US" altLang="ja-JP" dirty="0"/>
              <a:t>). Bring your health insurance card with you.</a:t>
            </a:r>
          </a:p>
          <a:p>
            <a:pPr marL="45720" indent="0">
              <a:buNone/>
            </a:pPr>
            <a:endParaRPr lang="en-US" altLang="ja-JP" sz="1400" dirty="0"/>
          </a:p>
          <a:p>
            <a:r>
              <a:rPr lang="en-US" altLang="ja-JP" dirty="0"/>
              <a:t>You must purchase student injury/liability insurance </a:t>
            </a:r>
          </a:p>
          <a:p>
            <a:pPr marL="45720" indent="0">
              <a:buNone/>
            </a:pPr>
            <a:r>
              <a:rPr lang="en-US" altLang="ja-JP" dirty="0"/>
              <a:t>   (see </a:t>
            </a:r>
            <a:r>
              <a:rPr lang="en-US" altLang="ja-JP" dirty="0">
                <a:solidFill>
                  <a:schemeClr val="tx1"/>
                </a:solidFill>
              </a:rPr>
              <a:t>page 60 </a:t>
            </a:r>
            <a:r>
              <a:rPr lang="en-US" altLang="ja-JP" dirty="0"/>
              <a:t>– also pink/blue sheets in the package –about 	2500 yen for MA students and 3600 yen for DC students)</a:t>
            </a:r>
          </a:p>
          <a:p>
            <a:r>
              <a:rPr lang="en-US" altLang="ja-JP" dirty="0"/>
              <a:t>Consultation services: see pages </a:t>
            </a:r>
            <a:r>
              <a:rPr lang="en-US" altLang="ja-JP" dirty="0">
                <a:solidFill>
                  <a:schemeClr val="tx1"/>
                </a:solidFill>
              </a:rPr>
              <a:t>70-71</a:t>
            </a:r>
            <a:endParaRPr lang="en-US" altLang="ja-JP" dirty="0"/>
          </a:p>
          <a:p>
            <a:pPr marL="45720" indent="0">
              <a:buNone/>
            </a:pPr>
            <a:endParaRPr lang="en-US" altLang="ja-JP" dirty="0"/>
          </a:p>
          <a:p>
            <a:endParaRPr lang="en-US" altLang="ja-JP" dirty="0"/>
          </a:p>
          <a:p>
            <a:pPr marL="45720" indent="0">
              <a:buNone/>
            </a:pPr>
            <a:endParaRPr kumimoji="1" lang="en-US" altLang="ja-JP" dirty="0"/>
          </a:p>
          <a:p>
            <a:pPr marL="45720" indent="0">
              <a:buNone/>
            </a:pPr>
            <a:endParaRPr kumimoji="1" lang="ja-JP" altLang="en-US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863233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755576" y="836711"/>
            <a:ext cx="7848872" cy="571849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ja-JP" b="1" dirty="0"/>
              <a:t>On Information Security</a:t>
            </a:r>
          </a:p>
          <a:p>
            <a:r>
              <a:rPr lang="en-US" altLang="ja-JP" dirty="0"/>
              <a:t>When using a PC or any electronic device connected to the university’s network</a:t>
            </a:r>
          </a:p>
          <a:p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Please be aware that you are using public property;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Never use a P2P file sharing software;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Do not engage in any conducts violating copyright laws;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 Do not make other illegal/improper use of network </a:t>
            </a:r>
          </a:p>
          <a:p>
            <a:pPr marL="45720" indent="0">
              <a:buNone/>
            </a:pPr>
            <a:endParaRPr lang="en-US" altLang="ja-JP" dirty="0"/>
          </a:p>
          <a:p>
            <a:pPr marL="45720" indent="0">
              <a:buNone/>
            </a:pPr>
            <a:endParaRPr lang="en-US" altLang="ja-JP" dirty="0"/>
          </a:p>
          <a:p>
            <a:endParaRPr lang="en-US" altLang="ja-JP" dirty="0"/>
          </a:p>
          <a:p>
            <a:pPr marL="45720" indent="0">
              <a:buNone/>
            </a:pPr>
            <a:endParaRPr kumimoji="1" lang="en-US" altLang="ja-JP" dirty="0"/>
          </a:p>
          <a:p>
            <a:pPr marL="45720" indent="0">
              <a:buNone/>
            </a:pPr>
            <a:endParaRPr kumimoji="1" lang="ja-JP" altLang="en-US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757466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899592" y="1124744"/>
            <a:ext cx="7317432" cy="4032448"/>
          </a:xfrm>
        </p:spPr>
        <p:txBody>
          <a:bodyPr>
            <a:normAutofit/>
          </a:bodyPr>
          <a:lstStyle/>
          <a:p>
            <a:r>
              <a:rPr lang="en-US" altLang="ja-JP" sz="2800" b="1" dirty="0"/>
              <a:t>When you have a question,</a:t>
            </a:r>
          </a:p>
          <a:p>
            <a:pPr marL="45720" indent="0">
              <a:buNone/>
            </a:pPr>
            <a:endParaRPr lang="en-US" altLang="ja-JP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en-US" altLang="ja-JP" dirty="0"/>
              <a:t> Ask your advisor/supervisor</a:t>
            </a:r>
          </a:p>
          <a:p>
            <a:pPr>
              <a:buFont typeface="Wingdings" panose="05000000000000000000" pitchFamily="2" charset="2"/>
              <a:buChar char="n"/>
            </a:pPr>
            <a:r>
              <a:rPr lang="en-US" altLang="ja-JP" dirty="0"/>
              <a:t> Ask your tutor if you have one</a:t>
            </a:r>
            <a:endParaRPr kumimoji="1" lang="en-US" altLang="ja-JP" dirty="0"/>
          </a:p>
          <a:p>
            <a:pPr>
              <a:buFont typeface="Wingdings" panose="05000000000000000000" pitchFamily="2" charset="2"/>
              <a:buChar char="n"/>
            </a:pPr>
            <a:r>
              <a:rPr lang="en-US" altLang="ja-JP" dirty="0"/>
              <a:t> Visit the Academic Affairs Office during the operating hours</a:t>
            </a:r>
          </a:p>
          <a:p>
            <a:pPr marL="45720" indent="0">
              <a:buNone/>
            </a:pPr>
            <a:endParaRPr kumimoji="1" lang="en-US" altLang="ja-JP" dirty="0"/>
          </a:p>
          <a:p>
            <a:pPr marL="45720" indent="0">
              <a:buNone/>
            </a:pPr>
            <a:r>
              <a:rPr lang="en-US" altLang="ja-JP" sz="2400" dirty="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※ Your student ID card and university ID, called “Tohoku-</a:t>
            </a:r>
            <a:r>
              <a:rPr lang="en-US" altLang="ja-JP" sz="2400" dirty="0" err="1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dai</a:t>
            </a:r>
            <a:r>
              <a:rPr lang="en-US" altLang="ja-JP" sz="2400" dirty="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 ID” , will be issued in a week or so. </a:t>
            </a:r>
          </a:p>
          <a:p>
            <a:pPr marL="45720" indent="0">
              <a:buNone/>
            </a:pPr>
            <a:endParaRPr kumimoji="1" lang="en-US" altLang="ja-JP" dirty="0"/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6588224" y="21382"/>
            <a:ext cx="242828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(3)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2947880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642888" y="1412776"/>
            <a:ext cx="61542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000" b="1" dirty="0"/>
              <a:t>This is the end of the orientation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1560" y="2098142"/>
            <a:ext cx="813690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dirty="0"/>
          </a:p>
          <a:p>
            <a:pPr algn="ctr"/>
            <a:r>
              <a:rPr lang="en-US" altLang="ja-JP" sz="3700" dirty="0"/>
              <a:t>We warmly welcome you to</a:t>
            </a:r>
          </a:p>
          <a:p>
            <a:pPr algn="ctr"/>
            <a:r>
              <a:rPr lang="en-US" altLang="ja-JP" sz="3700" dirty="0"/>
              <a:t>Graduate School of International</a:t>
            </a:r>
          </a:p>
          <a:p>
            <a:pPr algn="ctr"/>
            <a:r>
              <a:rPr lang="en-US" altLang="ja-JP" sz="3700" dirty="0"/>
              <a:t>Cultural Studies, Tohoku University </a:t>
            </a:r>
            <a:endParaRPr lang="ja-JP" altLang="en-US" sz="3700" dirty="0"/>
          </a:p>
          <a:p>
            <a:endParaRPr kumimoji="1" lang="ja-JP" altLang="en-US" sz="37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137" y="343458"/>
            <a:ext cx="1140935" cy="1754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26" y="4653136"/>
            <a:ext cx="1965490" cy="160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9824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771800" y="5156477"/>
            <a:ext cx="4891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We hope you will </a:t>
            </a:r>
            <a:r>
              <a:rPr lang="en-US" altLang="ja-JP"/>
              <a:t>have a wonderful </a:t>
            </a:r>
            <a:r>
              <a:rPr lang="en-US" altLang="ja-JP" dirty="0"/>
              <a:t>time here</a:t>
            </a:r>
          </a:p>
        </p:txBody>
      </p:sp>
    </p:spTree>
    <p:extLst>
      <p:ext uri="{BB962C8B-B14F-4D97-AF65-F5344CB8AC3E}">
        <p14:creationId xmlns:p14="http://schemas.microsoft.com/office/powerpoint/2010/main" val="139147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827070" y="3284984"/>
            <a:ext cx="7705370" cy="33123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altLang="ja-JP" sz="2400" dirty="0">
                <a:solidFill>
                  <a:schemeClr val="tx1"/>
                </a:solidFill>
              </a:rPr>
              <a:t>If there is no symptom including high temperature, you can come to campus. On campus, use your smartphone to read </a:t>
            </a:r>
            <a:r>
              <a:rPr lang="en-GB" altLang="ja-JP" sz="2400" u="sng" dirty="0">
                <a:solidFill>
                  <a:schemeClr val="tx1"/>
                </a:solidFill>
              </a:rPr>
              <a:t>the QR code posted on the entrance to each room</a:t>
            </a:r>
            <a:r>
              <a:rPr lang="en-GB" altLang="ja-JP" sz="2400" dirty="0">
                <a:solidFill>
                  <a:schemeClr val="tx1"/>
                </a:solidFill>
              </a:rPr>
              <a:t>. If you have a symptom(s) and recover, allow at least 72 hours after the symptom(s) disappear(s) before coming to campus. Make your visit as short as possible.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27584" y="764704"/>
            <a:ext cx="770485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chemeClr val="accent6"/>
                </a:solidFill>
              </a:rPr>
              <a:t>Important notice: </a:t>
            </a:r>
            <a:r>
              <a:rPr lang="en-US" altLang="ja-JP" sz="2400" dirty="0"/>
              <a:t>due to coronavirus and the closure of the campus, detailed procedures are subject to change this year.</a:t>
            </a:r>
            <a:r>
              <a:rPr lang="en-US" altLang="ja-JP" sz="2400" dirty="0">
                <a:solidFill>
                  <a:schemeClr val="accent6"/>
                </a:solidFill>
              </a:rPr>
              <a:t> </a:t>
            </a:r>
            <a:r>
              <a:rPr lang="en-US" altLang="ja-JP" sz="2400" dirty="0"/>
              <a:t>Please carefully check the School’s website </a:t>
            </a:r>
            <a:r>
              <a:rPr lang="en-US" altLang="ja-JP" sz="2400" dirty="0">
                <a:solidFill>
                  <a:srgbClr val="FF0000"/>
                </a:solidFill>
              </a:rPr>
              <a:t>at least once a day</a:t>
            </a:r>
            <a:r>
              <a:rPr lang="en-US" altLang="ja-JP" sz="2400" dirty="0"/>
              <a:t> and ask your supervisor and the office for any questions.</a:t>
            </a:r>
            <a:endParaRPr lang="ja-JP" altLang="en-US" sz="2400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072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1138747" y="827586"/>
            <a:ext cx="7416824" cy="3960440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In this session, the following are the main subjects.</a:t>
            </a:r>
          </a:p>
          <a:p>
            <a:pPr marL="45720" indent="0">
              <a:spcBef>
                <a:spcPts val="2000"/>
              </a:spcBef>
              <a:buNone/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(1) curriculum</a:t>
            </a:r>
          </a:p>
          <a:p>
            <a:pPr marL="45720" indent="0">
              <a:spcBef>
                <a:spcPts val="2000"/>
              </a:spcBef>
              <a:buNone/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(2) schedule</a:t>
            </a:r>
          </a:p>
          <a:p>
            <a:pPr marL="45720" indent="0">
              <a:spcBef>
                <a:spcPts val="2000"/>
              </a:spcBef>
              <a:buNone/>
            </a:pPr>
            <a:r>
              <a:rPr lang="en-US" altLang="ja-JP" sz="3800" dirty="0">
                <a:latin typeface="Helvetica Neue" charset="0"/>
                <a:ea typeface="ＭＳ Ｐゴシック" charset="-128"/>
                <a:sym typeface="Helvetica Neue" charset="0"/>
              </a:rPr>
              <a:t>(3) other important information </a:t>
            </a:r>
          </a:p>
          <a:p>
            <a:pPr marL="45720" indent="0">
              <a:buNone/>
            </a:pP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203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  <a:t>curriculum</a:t>
            </a:r>
            <a:br>
              <a:rPr lang="en-US" altLang="ja-JP" sz="4800" dirty="0">
                <a:latin typeface="Helvetica Neue" charset="0"/>
                <a:ea typeface="ＭＳ Ｐゴシック" charset="-128"/>
                <a:sym typeface="Helvetica Neue" charset="0"/>
              </a:rPr>
            </a:br>
            <a:endParaRPr kumimoji="1" lang="ja-JP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59" y="116632"/>
            <a:ext cx="4286175" cy="71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56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259632" y="2276871"/>
            <a:ext cx="6624736" cy="3164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To complete the MA program,</a:t>
            </a:r>
          </a:p>
          <a:p>
            <a:pPr>
              <a:spcBef>
                <a:spcPts val="2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you are required to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earn </a:t>
            </a:r>
            <a:r>
              <a:rPr lang="en-US" altLang="ja-JP" sz="2800" b="1" dirty="0">
                <a:latin typeface="Helvetica Neue" charset="0"/>
                <a:ea typeface="ＭＳ Ｐゴシック" charset="-128"/>
                <a:sym typeface="Helvetica Neue" charset="0"/>
              </a:rPr>
              <a:t>30</a:t>
            </a: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units (pass </a:t>
            </a:r>
            <a:r>
              <a:rPr lang="en-US" altLang="ja-JP" sz="2800" b="1" dirty="0">
                <a:latin typeface="Helvetica Neue" charset="0"/>
                <a:ea typeface="ＭＳ Ｐゴシック" charset="-128"/>
                <a:sym typeface="Helvetica Neue" charset="0"/>
              </a:rPr>
              <a:t>15</a:t>
            </a: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courses) </a:t>
            </a:r>
          </a:p>
          <a:p>
            <a:pPr>
              <a:spcBef>
                <a:spcPts val="1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and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submit a </a:t>
            </a:r>
            <a:r>
              <a:rPr lang="en-US" altLang="ja-JP" sz="2800" b="1" dirty="0">
                <a:latin typeface="Helvetica Neue" charset="0"/>
                <a:ea typeface="ＭＳ Ｐゴシック" charset="-128"/>
                <a:sym typeface="Helvetica Neue" charset="0"/>
              </a:rPr>
              <a:t>MA thesis</a:t>
            </a:r>
          </a:p>
          <a:p>
            <a:endParaRPr kumimoji="1" lang="ja-JP" alt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5940152" y="116632"/>
            <a:ext cx="3073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36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6048672" cy="1368152"/>
          </a:xfrm>
        </p:spPr>
        <p:txBody>
          <a:bodyPr/>
          <a:lstStyle/>
          <a:p>
            <a:pPr marL="45720" indent="0"/>
            <a:r>
              <a:rPr lang="en-US" altLang="ja-JP" sz="4800" dirty="0"/>
              <a:t>FOR </a:t>
            </a:r>
            <a:r>
              <a:rPr lang="en-US" altLang="ja-JP" sz="4800" u="sng" dirty="0"/>
              <a:t>MA STUDENTS</a:t>
            </a:r>
            <a:endParaRPr lang="ja-JP" alt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253611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959470" y="1412776"/>
            <a:ext cx="7716986" cy="4824536"/>
          </a:xfrm>
        </p:spPr>
        <p:txBody>
          <a:bodyPr>
            <a:normAutofit fontScale="92500" lnSpcReduction="20000"/>
          </a:bodyPr>
          <a:lstStyle/>
          <a:p>
            <a:pPr marL="45720" indent="0">
              <a:spcBef>
                <a:spcPts val="1900"/>
              </a:spcBef>
              <a:buNone/>
            </a:pPr>
            <a:endParaRPr lang="en-US" altLang="ja-JP" sz="4000" dirty="0">
              <a:latin typeface="Helvetica Neue" charset="0"/>
              <a:ea typeface="ＭＳ Ｐゴシック" charset="-128"/>
              <a:sym typeface="Helvetica Neue" charset="0"/>
            </a:endParaRPr>
          </a:p>
          <a:p>
            <a:pPr marL="571500" indent="-5715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altLang="ja-JP" sz="3200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Core courses (compulsory): </a:t>
            </a:r>
            <a:r>
              <a:rPr lang="en-US" altLang="ja-JP" sz="3200" b="1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10 credits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altLang="ja-JP" sz="2000" dirty="0">
                <a:latin typeface="Helvetica Neue" charset="0"/>
                <a:ea typeface="ＭＳ Ｐゴシック" charset="-128"/>
                <a:sym typeface="Helvetica Neue" charset="0"/>
              </a:rPr>
              <a:t>	</a:t>
            </a:r>
            <a:r>
              <a:rPr lang="ja-JP" altLang="en-US" dirty="0"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altLang="ja-JP" dirty="0">
                <a:latin typeface="Helvetica Neue" charset="0"/>
                <a:ea typeface="ＭＳ Ｐゴシック" charset="-128"/>
                <a:sym typeface="Helvetica Neue" charset="0"/>
              </a:rPr>
              <a:t>English-language Skill for Research</a:t>
            </a:r>
            <a:r>
              <a:rPr lang="en-US" altLang="ja-JP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 (2 credits)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altLang="ja-JP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	</a:t>
            </a:r>
            <a:r>
              <a:rPr lang="ja-JP" altLang="en-US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altLang="ja-JP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Research Ethics (2 credits)</a:t>
            </a:r>
            <a:endParaRPr lang="en-US" altLang="ja-JP" dirty="0">
              <a:solidFill>
                <a:schemeClr val="tx1"/>
              </a:solidFill>
              <a:sym typeface="Helvetica Neue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solidFill>
                  <a:schemeClr val="tx1"/>
                </a:solidFill>
                <a:sym typeface="Helvetica Neue" charset="0"/>
              </a:rPr>
              <a:t>	</a:t>
            </a:r>
            <a:r>
              <a:rPr lang="ja-JP" altLang="en-US" sz="2400" dirty="0">
                <a:solidFill>
                  <a:schemeClr val="tx1"/>
                </a:solidFill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International Political Economy</a:t>
            </a:r>
            <a:r>
              <a:rPr lang="en-US" altLang="ja-JP" sz="2400" dirty="0">
                <a:solidFill>
                  <a:schemeClr val="tx1"/>
                </a:solidFill>
                <a:latin typeface="Helvetica Neue"/>
                <a:ea typeface="ＭＳ Ｐゴシック" charset="-128"/>
                <a:sym typeface="Helvetica Neue" charset="0"/>
              </a:rPr>
              <a:t> (2 credits)</a:t>
            </a:r>
            <a:endParaRPr lang="en-US" dirty="0">
              <a:solidFill>
                <a:schemeClr val="tx1"/>
              </a:solidFill>
              <a:latin typeface="Helvetica Neue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Helvetica Neue"/>
              </a:rPr>
              <a:t>	</a:t>
            </a:r>
            <a:r>
              <a:rPr lang="ja-JP" altLang="en-US" sz="2000" dirty="0">
                <a:solidFill>
                  <a:schemeClr val="tx1"/>
                </a:solidFill>
                <a:latin typeface="Helvetica Neue"/>
                <a:ea typeface="ＭＳ Ｐゴシック" charset="-128"/>
                <a:sym typeface="Helvetica Neue" charset="0"/>
              </a:rPr>
              <a:t>・ 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Methodology of Investigation </a:t>
            </a:r>
            <a:r>
              <a:rPr lang="en-US" altLang="ja-JP" sz="2400" dirty="0">
                <a:solidFill>
                  <a:schemeClr val="tx1"/>
                </a:solidFill>
                <a:latin typeface="Helvetica Neue"/>
                <a:ea typeface="ＭＳ Ｐゴシック" charset="-128"/>
                <a:sym typeface="Helvetica Neue" charset="0"/>
              </a:rPr>
              <a:t> (2 credits)</a:t>
            </a:r>
            <a:endParaRPr lang="en-US" dirty="0">
              <a:solidFill>
                <a:schemeClr val="tx1"/>
              </a:solidFill>
              <a:latin typeface="Helvetica Neue"/>
            </a:endParaRPr>
          </a:p>
          <a:p>
            <a:r>
              <a:rPr lang="en-US" sz="2400" dirty="0">
                <a:solidFill>
                  <a:schemeClr val="tx1"/>
                </a:solidFill>
                <a:latin typeface="Helvetica Neue"/>
              </a:rPr>
              <a:t>As for the remaining one course (2 credits), you are required to choose at least one from the "specialized" courses which are "elective (designated).“</a:t>
            </a:r>
          </a:p>
          <a:p>
            <a:endParaRPr lang="en-US" altLang="ja-JP" sz="3200" dirty="0">
              <a:solidFill>
                <a:schemeClr val="tx1"/>
              </a:solidFill>
              <a:latin typeface="Helvetica Neue" charset="0"/>
              <a:ea typeface="ＭＳ Ｐゴシック" charset="-128"/>
              <a:sym typeface="Helvetica Neue" charset="0"/>
            </a:endParaRPr>
          </a:p>
          <a:p>
            <a:pPr marL="571500" indent="-5715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altLang="ja-JP" sz="3200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Elective courses: </a:t>
            </a:r>
            <a:r>
              <a:rPr lang="en-US" altLang="ja-JP" sz="3200" b="1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16 credits</a:t>
            </a:r>
          </a:p>
          <a:p>
            <a:pPr marL="571500" indent="-5715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altLang="ja-JP" sz="3200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Seminars: </a:t>
            </a:r>
            <a:r>
              <a:rPr lang="en-US" altLang="ja-JP" sz="3200" b="1" dirty="0">
                <a:solidFill>
                  <a:srgbClr val="C0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4 credits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5679" y="836712"/>
            <a:ext cx="831641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" indent="0">
              <a:spcBef>
                <a:spcPts val="1900"/>
              </a:spcBef>
              <a:buNone/>
            </a:pPr>
            <a:r>
              <a:rPr lang="en-US" altLang="ja-JP" sz="4000" dirty="0">
                <a:latin typeface="Helvetica Neue" charset="0"/>
                <a:ea typeface="ＭＳ Ｐゴシック" charset="-128"/>
                <a:sym typeface="Helvetica Neue" charset="0"/>
              </a:rPr>
              <a:t>For MA Students: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5940152" y="116632"/>
            <a:ext cx="3073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 MA</a:t>
            </a:r>
          </a:p>
        </p:txBody>
      </p:sp>
    </p:spTree>
    <p:extLst>
      <p:ext uri="{BB962C8B-B14F-4D97-AF65-F5344CB8AC3E}">
        <p14:creationId xmlns:p14="http://schemas.microsoft.com/office/powerpoint/2010/main" val="278699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8" y="548680"/>
            <a:ext cx="6512511" cy="1143000"/>
          </a:xfrm>
        </p:spPr>
        <p:txBody>
          <a:bodyPr/>
          <a:lstStyle/>
          <a:p>
            <a:r>
              <a:rPr kumimoji="1" lang="en-US" altLang="ja-JP" dirty="0"/>
              <a:t>Course Registration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73324" y="1484784"/>
            <a:ext cx="8540228" cy="388843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kumimoji="1" lang="en-US" altLang="ja-JP" sz="2600" dirty="0"/>
              <a:t>To register for courses, </a:t>
            </a:r>
            <a:r>
              <a:rPr lang="en-US" altLang="ja-JP" sz="2600" dirty="0"/>
              <a:t>you must:</a:t>
            </a:r>
          </a:p>
          <a:p>
            <a:pPr>
              <a:buFont typeface="Wingdings" panose="05000000000000000000" pitchFamily="2" charset="2"/>
              <a:buChar char="p"/>
            </a:pPr>
            <a:r>
              <a:rPr kumimoji="1" lang="en-US" altLang="ja-JP" sz="2600" dirty="0"/>
              <a:t> </a:t>
            </a:r>
            <a:r>
              <a:rPr lang="en-US" altLang="ja-JP" sz="2600" dirty="0"/>
              <a:t>use the Student Affairs Information System and register for your courses on-line. 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email the “Class Registration” form to the office as an attached file, too. For further details, please see the website.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ja-JP" sz="2600" dirty="0"/>
              <a:t> registration must be completed between</a:t>
            </a:r>
            <a:r>
              <a:rPr lang="en-US" altLang="ja-JP" sz="2600" dirty="0">
                <a:solidFill>
                  <a:srgbClr val="FF0000"/>
                </a:solidFill>
              </a:rPr>
              <a:t> April 8 (Thu) and April 21 (Wed)</a:t>
            </a:r>
            <a:r>
              <a:rPr lang="en-US" altLang="ja-JP" sz="2600" dirty="0"/>
              <a:t>.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1336" y="5541665"/>
            <a:ext cx="8280920" cy="707886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Please read the course syllabi and the timetable in deciding which courses to take.</a:t>
            </a:r>
            <a:endParaRPr kumimoji="1" lang="ja-JP" altLang="en-US" sz="2000" dirty="0"/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 MA</a:t>
            </a:r>
          </a:p>
        </p:txBody>
      </p:sp>
    </p:spTree>
    <p:extLst>
      <p:ext uri="{BB962C8B-B14F-4D97-AF65-F5344CB8AC3E}">
        <p14:creationId xmlns:p14="http://schemas.microsoft.com/office/powerpoint/2010/main" val="125221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39552" y="836712"/>
            <a:ext cx="5112568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elvetica Neue" charset="0"/>
                <a:ea typeface="ＭＳ Ｐゴシック" charset="-128"/>
                <a:sym typeface="Helvetica Neue" charset="0"/>
              </a:rPr>
              <a:t>・ </a:t>
            </a:r>
            <a:r>
              <a:rPr lang="en-US" altLang="ja-JP" sz="2600" dirty="0">
                <a:latin typeface="Helvetica Neue" charset="0"/>
                <a:ea typeface="ＭＳ Ｐゴシック" charset="-128"/>
                <a:sym typeface="Helvetica Neue" charset="0"/>
              </a:rPr>
              <a:t>Ethics for Academic Research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0073" y="1700808"/>
            <a:ext cx="820891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Is a compulsory course, and is offered as one of intensive lectures in the fall semester 2020; the details are to be announced.</a:t>
            </a:r>
            <a:endParaRPr lang="en-US" altLang="ja-JP" sz="2800" b="1" u="sng" dirty="0">
              <a:solidFill>
                <a:schemeClr val="accent4"/>
              </a:solidFill>
              <a:latin typeface="Helvetica Neue" charset="0"/>
              <a:ea typeface="ＭＳ Ｐゴシック" charset="-128"/>
              <a:sym typeface="Helvetica Neue" charset="0"/>
            </a:endParaRPr>
          </a:p>
          <a:p>
            <a:pPr>
              <a:spcBef>
                <a:spcPts val="1500"/>
              </a:spcBef>
            </a:pPr>
            <a:endParaRPr lang="en-US" altLang="ja-JP" sz="2800" dirty="0">
              <a:latin typeface="Helvetica Neue" charset="0"/>
              <a:ea typeface="ＭＳ Ｐゴシック" charset="-128"/>
              <a:sym typeface="Helvetica Neue" charset="0"/>
            </a:endParaRPr>
          </a:p>
          <a:p>
            <a:pPr>
              <a:spcBef>
                <a:spcPts val="15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To register for this course, you need to fill in a paper form and submit it to the office by </a:t>
            </a:r>
            <a:r>
              <a:rPr lang="en-US" altLang="ja-JP" sz="2800" dirty="0">
                <a:solidFill>
                  <a:srgbClr val="FF0000"/>
                </a:solidFill>
                <a:latin typeface="Helvetica Neue" charset="0"/>
                <a:ea typeface="ＭＳ Ｐゴシック" charset="-128"/>
                <a:sym typeface="Helvetica Neue" charset="0"/>
              </a:rPr>
              <a:t>April 21</a:t>
            </a: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. Please visit the office to obtain the form.</a:t>
            </a:r>
            <a:endParaRPr kumimoji="1" lang="ja-JP" alt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5004048" y="40432"/>
            <a:ext cx="4009504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r"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 MA</a:t>
            </a:r>
          </a:p>
        </p:txBody>
      </p:sp>
    </p:spTree>
    <p:extLst>
      <p:ext uri="{BB962C8B-B14F-4D97-AF65-F5344CB8AC3E}">
        <p14:creationId xmlns:p14="http://schemas.microsoft.com/office/powerpoint/2010/main" val="141506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5616" y="1986955"/>
            <a:ext cx="66247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To complete the Doctoral program,</a:t>
            </a:r>
          </a:p>
          <a:p>
            <a:pPr>
              <a:spcBef>
                <a:spcPts val="2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you must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earn 12 units (pass 6 courses)</a:t>
            </a:r>
          </a:p>
          <a:p>
            <a:pPr>
              <a:spcBef>
                <a:spcPts val="1000"/>
              </a:spcBef>
            </a:pPr>
            <a:r>
              <a:rPr lang="en-US" altLang="ja-JP" sz="1600" dirty="0">
                <a:latin typeface="Helvetica Neue" charset="0"/>
                <a:ea typeface="ＭＳ Ｐゴシック" charset="-128"/>
                <a:sym typeface="Helvetica Neue" charset="0"/>
              </a:rPr>
              <a:t>advanced research A/B, advanced seminar A/B, </a:t>
            </a:r>
            <a:br>
              <a:rPr lang="en-US" altLang="ja-JP" sz="1600" dirty="0">
                <a:latin typeface="Helvetica Neue" charset="0"/>
                <a:ea typeface="ＭＳ Ｐゴシック" charset="-128"/>
                <a:sym typeface="Helvetica Neue" charset="0"/>
              </a:rPr>
            </a:br>
            <a:r>
              <a:rPr lang="en-US" altLang="ja-JP" sz="1600" dirty="0">
                <a:latin typeface="Helvetica Neue" charset="0"/>
                <a:ea typeface="ＭＳ Ｐゴシック" charset="-128"/>
                <a:sym typeface="Helvetica Neue" charset="0"/>
              </a:rPr>
              <a:t>advanced lecture A/B </a:t>
            </a:r>
            <a:endParaRPr lang="en-US" altLang="ja-JP" sz="2800" dirty="0">
              <a:latin typeface="Helvetica Neue" charset="0"/>
              <a:ea typeface="ＭＳ Ｐゴシック" charset="-128"/>
              <a:sym typeface="Helvetica Neue" charset="0"/>
            </a:endParaRPr>
          </a:p>
          <a:p>
            <a:pPr>
              <a:spcBef>
                <a:spcPts val="1000"/>
              </a:spcBef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and</a:t>
            </a:r>
          </a:p>
          <a:p>
            <a:pPr marL="457200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Helvetica Neue" charset="0"/>
                <a:ea typeface="ＭＳ Ｐゴシック" charset="-128"/>
                <a:sym typeface="Helvetica Neue" charset="0"/>
              </a:rPr>
              <a:t> submit a doctoral dissertation</a:t>
            </a:r>
          </a:p>
          <a:p>
            <a:endParaRPr kumimoji="1" lang="ja-JP" alt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6732240" y="0"/>
            <a:ext cx="228589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>
              <a:spcBef>
                <a:spcPts val="2000"/>
              </a:spcBef>
            </a:pPr>
            <a:r>
              <a:rPr lang="en-US" altLang="ja-JP" sz="2000" dirty="0">
                <a:solidFill>
                  <a:srgbClr val="996633"/>
                </a:solidFill>
                <a:latin typeface="Helvetica Neue" charset="0"/>
                <a:ea typeface="ＭＳ Ｐゴシック" charset="-128"/>
                <a:sym typeface="Helvetica Neue" charset="0"/>
              </a:rPr>
              <a:t>(1) Curriculum DC 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0" y="836712"/>
            <a:ext cx="8546008" cy="1368152"/>
          </a:xfrm>
        </p:spPr>
        <p:txBody>
          <a:bodyPr/>
          <a:lstStyle/>
          <a:p>
            <a:pPr marL="45720" indent="0"/>
            <a:r>
              <a:rPr lang="en-US" altLang="ja-JP" sz="4800" dirty="0"/>
              <a:t>FOR </a:t>
            </a:r>
            <a:r>
              <a:rPr lang="en-US" altLang="ja-JP" sz="4800" u="sng" dirty="0"/>
              <a:t>DOCTORAL STUDENTS</a:t>
            </a:r>
            <a:endParaRPr lang="ja-JP" altLang="en-US" sz="4800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64319" y="5449440"/>
            <a:ext cx="6480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Important: Prior to the submission of the dissertation, the students are required to have </a:t>
            </a:r>
            <a:r>
              <a:rPr lang="en-US" altLang="ja-JP" b="1" u="sng" dirty="0"/>
              <a:t>more than one </a:t>
            </a:r>
            <a:r>
              <a:rPr kumimoji="1" lang="en-US" altLang="ja-JP" u="sng" dirty="0"/>
              <a:t>paper </a:t>
            </a:r>
            <a:r>
              <a:rPr kumimoji="1" lang="en-US" altLang="ja-JP" dirty="0"/>
              <a:t>in academic journals </a:t>
            </a:r>
            <a:r>
              <a:rPr lang="en-US" altLang="ja-JP" dirty="0"/>
              <a:t>(at least one of those journals must be a prominent one)</a:t>
            </a:r>
            <a:r>
              <a:rPr kumimoji="1" lang="en-US" altLang="ja-JP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9628060"/>
      </p:ext>
    </p:extLst>
  </p:cSld>
  <p:clrMapOvr>
    <a:masterClrMapping/>
  </p:clrMapOvr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914</Words>
  <Application>Microsoft Office PowerPoint</Application>
  <PresentationFormat>画面に合わせる (4:3)</PresentationFormat>
  <Paragraphs>138</Paragraphs>
  <Slides>18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6" baseType="lpstr">
      <vt:lpstr>Helvetica Neue</vt:lpstr>
      <vt:lpstr>HGｺﾞｼｯｸM</vt:lpstr>
      <vt:lpstr>ＭＳ Ｐゴシック</vt:lpstr>
      <vt:lpstr>Calibri</vt:lpstr>
      <vt:lpstr>Georgia</vt:lpstr>
      <vt:lpstr>Trebuchet MS</vt:lpstr>
      <vt:lpstr>Wingdings</vt:lpstr>
      <vt:lpstr>スリップストリーム</vt:lpstr>
      <vt:lpstr>PowerPoint プレゼンテーション</vt:lpstr>
      <vt:lpstr>PowerPoint プレゼンテーション</vt:lpstr>
      <vt:lpstr>PowerPoint プレゼンテーション</vt:lpstr>
      <vt:lpstr>curriculum </vt:lpstr>
      <vt:lpstr>FOR MA STUDENTS</vt:lpstr>
      <vt:lpstr>PowerPoint プレゼンテーション</vt:lpstr>
      <vt:lpstr>Course Registration</vt:lpstr>
      <vt:lpstr>PowerPoint プレゼンテーション</vt:lpstr>
      <vt:lpstr>FOR DOCTORAL STUDENTS</vt:lpstr>
      <vt:lpstr>Course Registration</vt:lpstr>
      <vt:lpstr>Schedule </vt:lpstr>
      <vt:lpstr>Important events in 2 years   for MA students</vt:lpstr>
      <vt:lpstr>Important events in 3 years   for Doctorate students</vt:lpstr>
      <vt:lpstr>Other information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2020-01-16T09:09:34Z</dcterms:created>
  <dcterms:modified xsi:type="dcterms:W3CDTF">2021-04-05T02:09:07Z</dcterms:modified>
</cp:coreProperties>
</file>