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
  </p:notesMasterIdLst>
  <p:handoutMasterIdLst>
    <p:handoutMasterId r:id="rId11"/>
  </p:handoutMasterIdLst>
  <p:sldIdLst>
    <p:sldId id="314" r:id="rId2"/>
    <p:sldId id="348" r:id="rId3"/>
    <p:sldId id="349" r:id="rId4"/>
    <p:sldId id="350" r:id="rId5"/>
    <p:sldId id="357" r:id="rId6"/>
    <p:sldId id="347" r:id="rId7"/>
    <p:sldId id="351" r:id="rId8"/>
    <p:sldId id="343" r:id="rId9"/>
  </p:sldIdLst>
  <p:sldSz cx="9144000" cy="6858000" type="screen4x3"/>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64" autoAdjust="0"/>
    <p:restoredTop sz="93874" autoAdjust="0"/>
  </p:normalViewPr>
  <p:slideViewPr>
    <p:cSldViewPr>
      <p:cViewPr varScale="1">
        <p:scale>
          <a:sx n="85" d="100"/>
          <a:sy n="85" d="100"/>
        </p:scale>
        <p:origin x="834"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F127A7E-B729-44CD-8356-D793B24F3427}"/>
              </a:ext>
            </a:extLst>
          </p:cNvPr>
          <p:cNvSpPr>
            <a:spLocks noGrp="1"/>
          </p:cNvSpPr>
          <p:nvPr>
            <p:ph type="hdr" sz="quarter"/>
          </p:nvPr>
        </p:nvSpPr>
        <p:spPr>
          <a:xfrm>
            <a:off x="1" y="0"/>
            <a:ext cx="2944796" cy="496882"/>
          </a:xfrm>
          <a:prstGeom prst="rect">
            <a:avLst/>
          </a:prstGeom>
        </p:spPr>
        <p:txBody>
          <a:bodyPr vert="horz" lIns="92058" tIns="46029" rIns="92058" bIns="46029" rtlCol="0"/>
          <a:lstStyle>
            <a:lvl1pPr algn="l" eaLnBrk="0" hangingPunct="0">
              <a:defRPr sz="1200">
                <a:latin typeface="Arial" charset="0"/>
              </a:defRPr>
            </a:lvl1pPr>
          </a:lstStyle>
          <a:p>
            <a:pPr>
              <a:defRPr/>
            </a:pPr>
            <a:endParaRPr lang="ja-JP" altLang="en-US"/>
          </a:p>
        </p:txBody>
      </p:sp>
      <p:sp>
        <p:nvSpPr>
          <p:cNvPr id="3" name="日付プレースホルダー 2">
            <a:extLst>
              <a:ext uri="{FF2B5EF4-FFF2-40B4-BE49-F238E27FC236}">
                <a16:creationId xmlns:a16="http://schemas.microsoft.com/office/drawing/2014/main" id="{0D5A3E3F-FFD3-48D3-BA14-8060397D2D50}"/>
              </a:ext>
            </a:extLst>
          </p:cNvPr>
          <p:cNvSpPr>
            <a:spLocks noGrp="1"/>
          </p:cNvSpPr>
          <p:nvPr>
            <p:ph type="dt" sz="quarter" idx="1"/>
          </p:nvPr>
        </p:nvSpPr>
        <p:spPr>
          <a:xfrm>
            <a:off x="3846553" y="0"/>
            <a:ext cx="2944795" cy="496882"/>
          </a:xfrm>
          <a:prstGeom prst="rect">
            <a:avLst/>
          </a:prstGeom>
        </p:spPr>
        <p:txBody>
          <a:bodyPr vert="horz" lIns="92058" tIns="46029" rIns="92058" bIns="46029" rtlCol="0"/>
          <a:lstStyle>
            <a:lvl1pPr algn="r" eaLnBrk="0" hangingPunct="0">
              <a:defRPr sz="1200">
                <a:latin typeface="Arial" charset="0"/>
              </a:defRPr>
            </a:lvl1pPr>
          </a:lstStyle>
          <a:p>
            <a:pPr>
              <a:defRPr/>
            </a:pPr>
            <a:fld id="{10A68957-2D60-414E-BBEB-44260678BBC4}" type="datetimeFigureOut">
              <a:rPr lang="ja-JP" altLang="en-US"/>
              <a:pPr>
                <a:defRPr/>
              </a:pPr>
              <a:t>2021/4/2</a:t>
            </a:fld>
            <a:endParaRPr lang="ja-JP" altLang="en-US"/>
          </a:p>
        </p:txBody>
      </p:sp>
      <p:sp>
        <p:nvSpPr>
          <p:cNvPr id="4" name="フッター プレースホルダー 3">
            <a:extLst>
              <a:ext uri="{FF2B5EF4-FFF2-40B4-BE49-F238E27FC236}">
                <a16:creationId xmlns:a16="http://schemas.microsoft.com/office/drawing/2014/main" id="{96CF5844-B71C-4D28-A067-1D9C1EC66243}"/>
              </a:ext>
            </a:extLst>
          </p:cNvPr>
          <p:cNvSpPr>
            <a:spLocks noGrp="1"/>
          </p:cNvSpPr>
          <p:nvPr>
            <p:ph type="ftr" sz="quarter" idx="2"/>
          </p:nvPr>
        </p:nvSpPr>
        <p:spPr>
          <a:xfrm>
            <a:off x="1" y="9426596"/>
            <a:ext cx="2944796" cy="496882"/>
          </a:xfrm>
          <a:prstGeom prst="rect">
            <a:avLst/>
          </a:prstGeom>
        </p:spPr>
        <p:txBody>
          <a:bodyPr vert="horz" lIns="92058" tIns="46029" rIns="92058" bIns="46029" rtlCol="0" anchor="b"/>
          <a:lstStyle>
            <a:lvl1pPr algn="l" eaLnBrk="0" hangingPunct="0">
              <a:defRPr sz="1200">
                <a:latin typeface="Arial" charset="0"/>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BACBB4C4-7DEA-4E75-B3FF-701769AC5A43}"/>
              </a:ext>
            </a:extLst>
          </p:cNvPr>
          <p:cNvSpPr>
            <a:spLocks noGrp="1"/>
          </p:cNvSpPr>
          <p:nvPr>
            <p:ph type="sldNum" sz="quarter" idx="3"/>
          </p:nvPr>
        </p:nvSpPr>
        <p:spPr>
          <a:xfrm>
            <a:off x="3846553" y="9426596"/>
            <a:ext cx="2944795" cy="496882"/>
          </a:xfrm>
          <a:prstGeom prst="rect">
            <a:avLst/>
          </a:prstGeom>
        </p:spPr>
        <p:txBody>
          <a:bodyPr vert="horz" wrap="square" lIns="92058" tIns="46029" rIns="92058" bIns="46029" numCol="1" anchor="b" anchorCtr="0" compatLnSpc="1">
            <a:prstTxWarp prst="textNoShape">
              <a:avLst/>
            </a:prstTxWarp>
          </a:bodyPr>
          <a:lstStyle>
            <a:lvl1pPr algn="r" eaLnBrk="0" hangingPunct="0">
              <a:defRPr sz="1200"/>
            </a:lvl1pPr>
          </a:lstStyle>
          <a:p>
            <a:pPr>
              <a:defRPr/>
            </a:pPr>
            <a:fld id="{D21266C1-E4F2-4DF1-91F5-AD4E775E11E0}"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9FB0835-5B8E-4541-9068-791064A05847}"/>
              </a:ext>
            </a:extLst>
          </p:cNvPr>
          <p:cNvSpPr>
            <a:spLocks noGrp="1" noChangeArrowheads="1"/>
          </p:cNvSpPr>
          <p:nvPr>
            <p:ph type="hdr" sz="quarter"/>
          </p:nvPr>
        </p:nvSpPr>
        <p:spPr bwMode="auto">
          <a:xfrm>
            <a:off x="1" y="0"/>
            <a:ext cx="2944796" cy="496882"/>
          </a:xfrm>
          <a:prstGeom prst="rect">
            <a:avLst/>
          </a:prstGeom>
          <a:noFill/>
          <a:ln>
            <a:noFill/>
          </a:ln>
          <a:effectLst/>
        </p:spPr>
        <p:txBody>
          <a:bodyPr vert="horz" wrap="square" lIns="92058" tIns="46029" rIns="92058" bIns="46029" numCol="1" anchor="t" anchorCtr="0" compatLnSpc="1">
            <a:prstTxWarp prst="textNoShape">
              <a:avLst/>
            </a:prstTxWarp>
          </a:bodyPr>
          <a:lstStyle>
            <a:lvl1pPr eaLnBrk="1" hangingPunct="1">
              <a:defRPr sz="1200">
                <a:latin typeface="Arial" charset="0"/>
              </a:defRPr>
            </a:lvl1pPr>
          </a:lstStyle>
          <a:p>
            <a:pPr>
              <a:defRPr/>
            </a:pPr>
            <a:endParaRPr lang="en-US" altLang="ja-JP"/>
          </a:p>
        </p:txBody>
      </p:sp>
      <p:sp>
        <p:nvSpPr>
          <p:cNvPr id="53251" name="Rectangle 3">
            <a:extLst>
              <a:ext uri="{FF2B5EF4-FFF2-40B4-BE49-F238E27FC236}">
                <a16:creationId xmlns:a16="http://schemas.microsoft.com/office/drawing/2014/main" id="{B499F631-8A95-465E-A4BB-DEE6D01353F7}"/>
              </a:ext>
            </a:extLst>
          </p:cNvPr>
          <p:cNvSpPr>
            <a:spLocks noGrp="1" noChangeArrowheads="1"/>
          </p:cNvSpPr>
          <p:nvPr>
            <p:ph type="dt" idx="1"/>
          </p:nvPr>
        </p:nvSpPr>
        <p:spPr bwMode="auto">
          <a:xfrm>
            <a:off x="3846553" y="0"/>
            <a:ext cx="2944795" cy="496882"/>
          </a:xfrm>
          <a:prstGeom prst="rect">
            <a:avLst/>
          </a:prstGeom>
          <a:noFill/>
          <a:ln>
            <a:noFill/>
          </a:ln>
          <a:effectLst/>
        </p:spPr>
        <p:txBody>
          <a:bodyPr vert="horz" wrap="square" lIns="92058" tIns="46029" rIns="92058" bIns="46029" numCol="1" anchor="t" anchorCtr="0" compatLnSpc="1">
            <a:prstTxWarp prst="textNoShape">
              <a:avLst/>
            </a:prstTxWarp>
          </a:bodyPr>
          <a:lstStyle>
            <a:lvl1pPr algn="r" eaLnBrk="1" hangingPunct="1">
              <a:defRPr sz="1200">
                <a:latin typeface="Arial" charset="0"/>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4400"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5">
            <a:extLst>
              <a:ext uri="{FF2B5EF4-FFF2-40B4-BE49-F238E27FC236}">
                <a16:creationId xmlns:a16="http://schemas.microsoft.com/office/drawing/2014/main" id="{830607E6-ED7F-44CF-A3EF-51417C41D627}"/>
              </a:ext>
            </a:extLst>
          </p:cNvPr>
          <p:cNvSpPr>
            <a:spLocks noGrp="1" noChangeArrowheads="1"/>
          </p:cNvSpPr>
          <p:nvPr>
            <p:ph type="body" sz="quarter" idx="3"/>
          </p:nvPr>
        </p:nvSpPr>
        <p:spPr bwMode="auto">
          <a:xfrm>
            <a:off x="679449" y="4714085"/>
            <a:ext cx="5434017" cy="4467216"/>
          </a:xfrm>
          <a:prstGeom prst="rect">
            <a:avLst/>
          </a:prstGeom>
          <a:noFill/>
          <a:ln>
            <a:noFill/>
          </a:ln>
          <a:effectLst/>
        </p:spPr>
        <p:txBody>
          <a:bodyPr vert="horz" wrap="square" lIns="92058" tIns="46029" rIns="92058" bIns="4602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3254" name="Rectangle 6">
            <a:extLst>
              <a:ext uri="{FF2B5EF4-FFF2-40B4-BE49-F238E27FC236}">
                <a16:creationId xmlns:a16="http://schemas.microsoft.com/office/drawing/2014/main" id="{BCB88128-52A8-4905-BCF9-E187927FE428}"/>
              </a:ext>
            </a:extLst>
          </p:cNvPr>
          <p:cNvSpPr>
            <a:spLocks noGrp="1" noChangeArrowheads="1"/>
          </p:cNvSpPr>
          <p:nvPr>
            <p:ph type="ftr" sz="quarter" idx="4"/>
          </p:nvPr>
        </p:nvSpPr>
        <p:spPr bwMode="auto">
          <a:xfrm>
            <a:off x="1" y="9426596"/>
            <a:ext cx="2944796" cy="496882"/>
          </a:xfrm>
          <a:prstGeom prst="rect">
            <a:avLst/>
          </a:prstGeom>
          <a:noFill/>
          <a:ln>
            <a:noFill/>
          </a:ln>
          <a:effectLst/>
        </p:spPr>
        <p:txBody>
          <a:bodyPr vert="horz" wrap="square" lIns="92058" tIns="46029" rIns="92058" bIns="46029" numCol="1" anchor="b" anchorCtr="0" compatLnSpc="1">
            <a:prstTxWarp prst="textNoShape">
              <a:avLst/>
            </a:prstTxWarp>
          </a:bodyPr>
          <a:lstStyle>
            <a:lvl1pPr eaLnBrk="1" hangingPunct="1">
              <a:defRPr sz="1200">
                <a:latin typeface="Arial" charset="0"/>
              </a:defRPr>
            </a:lvl1pPr>
          </a:lstStyle>
          <a:p>
            <a:pPr>
              <a:defRPr/>
            </a:pPr>
            <a:endParaRPr lang="en-US" altLang="ja-JP"/>
          </a:p>
        </p:txBody>
      </p:sp>
      <p:sp>
        <p:nvSpPr>
          <p:cNvPr id="53255" name="Rectangle 7">
            <a:extLst>
              <a:ext uri="{FF2B5EF4-FFF2-40B4-BE49-F238E27FC236}">
                <a16:creationId xmlns:a16="http://schemas.microsoft.com/office/drawing/2014/main" id="{7FC7802C-FC63-4400-8C73-88F6DDD73F01}"/>
              </a:ext>
            </a:extLst>
          </p:cNvPr>
          <p:cNvSpPr>
            <a:spLocks noGrp="1" noChangeArrowheads="1"/>
          </p:cNvSpPr>
          <p:nvPr>
            <p:ph type="sldNum" sz="quarter" idx="5"/>
          </p:nvPr>
        </p:nvSpPr>
        <p:spPr bwMode="auto">
          <a:xfrm>
            <a:off x="3846553" y="9426596"/>
            <a:ext cx="2944795" cy="496882"/>
          </a:xfrm>
          <a:prstGeom prst="rect">
            <a:avLst/>
          </a:prstGeom>
          <a:noFill/>
          <a:ln>
            <a:noFill/>
          </a:ln>
          <a:effectLst/>
        </p:spPr>
        <p:txBody>
          <a:bodyPr vert="horz" wrap="square" lIns="92058" tIns="46029" rIns="92058" bIns="46029" numCol="1" anchor="b" anchorCtr="0" compatLnSpc="1">
            <a:prstTxWarp prst="textNoShape">
              <a:avLst/>
            </a:prstTxWarp>
          </a:bodyPr>
          <a:lstStyle>
            <a:lvl1pPr algn="r" eaLnBrk="1" hangingPunct="1">
              <a:defRPr sz="1200"/>
            </a:lvl1pPr>
          </a:lstStyle>
          <a:p>
            <a:pPr>
              <a:defRPr/>
            </a:pPr>
            <a:fld id="{DBAF8DCD-367D-41F5-B934-89DA1CCD117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BAF8DCD-367D-41F5-B934-89DA1CCD1175}" type="slidenum">
              <a:rPr lang="en-US" altLang="ja-JP" smtClean="0"/>
              <a:pPr>
                <a:defRPr/>
              </a:pPr>
              <a:t>5</a:t>
            </a:fld>
            <a:endParaRPr lang="en-US" altLang="ja-JP"/>
          </a:p>
        </p:txBody>
      </p:sp>
    </p:spTree>
    <p:extLst>
      <p:ext uri="{BB962C8B-B14F-4D97-AF65-F5344CB8AC3E}">
        <p14:creationId xmlns:p14="http://schemas.microsoft.com/office/powerpoint/2010/main" val="60886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23E9B3A7-6FE3-45BC-B86E-7CDD0F50FE6E}" type="slidenum">
              <a:rPr lang="en-US" altLang="ja-JP" smtClean="0"/>
              <a:pPr>
                <a:defRPr/>
              </a:pPr>
              <a:t>‹#›</a:t>
            </a:fld>
            <a:endParaRPr lang="en-US" altLang="ja-JP"/>
          </a:p>
        </p:txBody>
      </p:sp>
    </p:spTree>
    <p:extLst>
      <p:ext uri="{BB962C8B-B14F-4D97-AF65-F5344CB8AC3E}">
        <p14:creationId xmlns:p14="http://schemas.microsoft.com/office/powerpoint/2010/main" val="18590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29792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1733963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80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54577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3680589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771564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40318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7AF2EA04-DEFB-4CF7-87E3-F5CEF76A3E8C}" type="slidenum">
              <a:rPr lang="en-US" altLang="ja-JP" smtClean="0"/>
              <a:pPr>
                <a:defRPr/>
              </a:pPr>
              <a:t>‹#›</a:t>
            </a:fld>
            <a:endParaRPr lang="en-US" altLang="ja-JP"/>
          </a:p>
        </p:txBody>
      </p:sp>
    </p:spTree>
    <p:extLst>
      <p:ext uri="{BB962C8B-B14F-4D97-AF65-F5344CB8AC3E}">
        <p14:creationId xmlns:p14="http://schemas.microsoft.com/office/powerpoint/2010/main" val="1868642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FF85756-DCCE-4AD0-927A-D45B28E62631}" type="slidenum">
              <a:rPr lang="en-US" altLang="ja-JP" smtClean="0"/>
              <a:pPr>
                <a:defRPr/>
              </a:pPr>
              <a:t>‹#›</a:t>
            </a:fld>
            <a:endParaRPr lang="en-US" altLang="ja-JP"/>
          </a:p>
        </p:txBody>
      </p:sp>
    </p:spTree>
    <p:extLst>
      <p:ext uri="{BB962C8B-B14F-4D97-AF65-F5344CB8AC3E}">
        <p14:creationId xmlns:p14="http://schemas.microsoft.com/office/powerpoint/2010/main" val="154794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2EF6CAF-3F5E-4788-BD38-778045B4960D}" type="slidenum">
              <a:rPr lang="en-US" altLang="ja-JP" smtClean="0"/>
              <a:pPr>
                <a:defRPr/>
              </a:pPr>
              <a:t>‹#›</a:t>
            </a:fld>
            <a:endParaRPr lang="en-US" altLang="ja-JP"/>
          </a:p>
        </p:txBody>
      </p:sp>
    </p:spTree>
    <p:extLst>
      <p:ext uri="{BB962C8B-B14F-4D97-AF65-F5344CB8AC3E}">
        <p14:creationId xmlns:p14="http://schemas.microsoft.com/office/powerpoint/2010/main" val="58107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E7FE3C22-5097-4FBC-97A1-0D32349E9CE5}" type="slidenum">
              <a:rPr lang="en-US" altLang="ja-JP" smtClean="0"/>
              <a:pPr>
                <a:defRPr/>
              </a:pPr>
              <a:t>‹#›</a:t>
            </a:fld>
            <a:endParaRPr lang="en-US" altLang="ja-JP"/>
          </a:p>
        </p:txBody>
      </p:sp>
    </p:spTree>
    <p:extLst>
      <p:ext uri="{BB962C8B-B14F-4D97-AF65-F5344CB8AC3E}">
        <p14:creationId xmlns:p14="http://schemas.microsoft.com/office/powerpoint/2010/main" val="412337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E6326C17-B5D2-4ABE-9B4E-9B8169874F40}" type="slidenum">
              <a:rPr lang="en-US" altLang="ja-JP" smtClean="0"/>
              <a:pPr>
                <a:defRPr/>
              </a:pPr>
              <a:t>‹#›</a:t>
            </a:fld>
            <a:endParaRPr lang="en-US" altLang="ja-JP"/>
          </a:p>
        </p:txBody>
      </p:sp>
    </p:spTree>
    <p:extLst>
      <p:ext uri="{BB962C8B-B14F-4D97-AF65-F5344CB8AC3E}">
        <p14:creationId xmlns:p14="http://schemas.microsoft.com/office/powerpoint/2010/main" val="287469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4CB3E6AD-F226-4A89-B070-C7FDE56ADBF2}" type="slidenum">
              <a:rPr lang="en-US" altLang="ja-JP" smtClean="0"/>
              <a:pPr>
                <a:defRPr/>
              </a:pPr>
              <a:t>‹#›</a:t>
            </a:fld>
            <a:endParaRPr lang="en-US" altLang="ja-JP"/>
          </a:p>
        </p:txBody>
      </p:sp>
    </p:spTree>
    <p:extLst>
      <p:ext uri="{BB962C8B-B14F-4D97-AF65-F5344CB8AC3E}">
        <p14:creationId xmlns:p14="http://schemas.microsoft.com/office/powerpoint/2010/main" val="428786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780929C8-1C5E-44B8-B7C6-BB6071EB26BE}" type="slidenum">
              <a:rPr lang="en-US" altLang="ja-JP" smtClean="0"/>
              <a:pPr>
                <a:defRPr/>
              </a:pPr>
              <a:t>‹#›</a:t>
            </a:fld>
            <a:endParaRPr lang="en-US" altLang="ja-JP"/>
          </a:p>
        </p:txBody>
      </p:sp>
    </p:spTree>
    <p:extLst>
      <p:ext uri="{BB962C8B-B14F-4D97-AF65-F5344CB8AC3E}">
        <p14:creationId xmlns:p14="http://schemas.microsoft.com/office/powerpoint/2010/main" val="2695118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310281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F54B2908-1A81-42AD-836D-A684D2F08976}" type="slidenum">
              <a:rPr lang="en-US" altLang="ja-JP" smtClean="0"/>
              <a:pPr>
                <a:defRPr/>
              </a:pPr>
              <a:t>‹#›</a:t>
            </a:fld>
            <a:endParaRPr lang="en-US" altLang="ja-JP"/>
          </a:p>
        </p:txBody>
      </p:sp>
    </p:spTree>
    <p:extLst>
      <p:ext uri="{BB962C8B-B14F-4D97-AF65-F5344CB8AC3E}">
        <p14:creationId xmlns:p14="http://schemas.microsoft.com/office/powerpoint/2010/main" val="231262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ltLang="ja-JP"/>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ltLang="ja-JP"/>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A9030FED-2C6D-4EF8-8736-F1583EEB8C0B}" type="slidenum">
              <a:rPr lang="en-US" altLang="ja-JP" smtClean="0"/>
              <a:pPr>
                <a:defRPr/>
              </a:pPr>
              <a:t>‹#›</a:t>
            </a:fld>
            <a:endParaRPr lang="en-US" altLang="ja-JP"/>
          </a:p>
        </p:txBody>
      </p:sp>
    </p:spTree>
    <p:extLst>
      <p:ext uri="{BB962C8B-B14F-4D97-AF65-F5344CB8AC3E}">
        <p14:creationId xmlns:p14="http://schemas.microsoft.com/office/powerpoint/2010/main" val="34509425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ctr" defTabSz="457200" rtl="0" eaLnBrk="1" latinLnBrk="0" hangingPunct="1">
        <a:spcBef>
          <a:spcPct val="0"/>
        </a:spcBef>
        <a:buNone/>
        <a:defRPr kumimoji="1"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kumimoji="1"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kumimoji="1"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kumimoji="1"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hyperlink" Target="mailto:shogaku@grp.tohoku.ac.jp"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04800"/>
            <a:ext cx="8534400" cy="6324600"/>
          </a:xfrm>
        </p:spPr>
        <p:txBody>
          <a:bodyPr>
            <a:normAutofit/>
          </a:bodyPr>
          <a:lstStyle/>
          <a:p>
            <a:pPr algn="l"/>
            <a:r>
              <a:rPr lang="ja-JP" altLang="en-US" sz="2800" dirty="0">
                <a:solidFill>
                  <a:srgbClr val="FFFF00"/>
                </a:solidFill>
              </a:rPr>
              <a:t>　　　　　　　　</a:t>
            </a:r>
            <a:r>
              <a:rPr lang="en-US" altLang="ja-JP" sz="4400" dirty="0">
                <a:solidFill>
                  <a:srgbClr val="FFFF00"/>
                </a:solidFill>
              </a:rPr>
              <a:t>COVID-19</a:t>
            </a:r>
            <a:r>
              <a:rPr lang="ja-JP" altLang="en-US" sz="4400" dirty="0">
                <a:solidFill>
                  <a:srgbClr val="FFFF00"/>
                </a:solidFill>
              </a:rPr>
              <a:t>対策</a:t>
            </a:r>
            <a:r>
              <a:rPr lang="en-US" altLang="ja-JP" sz="2800" dirty="0">
                <a:solidFill>
                  <a:srgbClr val="FFFF00"/>
                </a:solidFill>
              </a:rPr>
              <a:t/>
            </a:r>
            <a:br>
              <a:rPr lang="en-US" altLang="ja-JP" sz="2800" dirty="0">
                <a:solidFill>
                  <a:srgbClr val="FFFF00"/>
                </a:solidFill>
              </a:rPr>
            </a:br>
            <a:r>
              <a:rPr lang="en-US" altLang="ja-JP" sz="2800" dirty="0">
                <a:solidFill>
                  <a:srgbClr val="FFFF00"/>
                </a:solidFill>
              </a:rPr>
              <a:t/>
            </a:r>
            <a:br>
              <a:rPr lang="en-US" altLang="ja-JP" sz="2800" dirty="0">
                <a:solidFill>
                  <a:srgbClr val="FFFF00"/>
                </a:solidFill>
              </a:rPr>
            </a:br>
            <a:r>
              <a:rPr lang="en-US" altLang="ja-JP" sz="2800" dirty="0">
                <a:solidFill>
                  <a:srgbClr val="FFFF00"/>
                </a:solidFill>
              </a:rPr>
              <a:t/>
            </a:r>
            <a:br>
              <a:rPr lang="en-US" altLang="ja-JP" sz="2800" dirty="0">
                <a:solidFill>
                  <a:srgbClr val="FFFF00"/>
                </a:solidFill>
              </a:rPr>
            </a:b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・体調に異常または不安がある場合は、大学施設への入構を</a:t>
            </a:r>
            <a:r>
              <a:rPr lang="ja-JP" altLang="en-US"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控える</a:t>
            </a: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b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r>
            <a:b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・院生室等での３密回避</a:t>
            </a:r>
            <a: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r>
            <a:b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r>
            <a:b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en-US"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入構の際の</a:t>
            </a:r>
            <a: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QR</a:t>
            </a: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コード読み取り</a:t>
            </a:r>
            <a: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r>
            <a:b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r>
            <a:br>
              <a:rPr lang="en-US"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r>
            <a:br>
              <a:rPr lang="ja-JP" altLang="ja-JP"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en-US" sz="2800" dirty="0">
                <a:solidFill>
                  <a:srgbClr val="FFFF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詳しくは、研究科ウエブサイト、大学ウエブサイトを参照</a:t>
            </a:r>
            <a:endParaRPr lang="ja-JP" altLang="en-US" sz="2800" dirty="0">
              <a:solidFill>
                <a:srgbClr val="FFFF00"/>
              </a:solidFill>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248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04800"/>
            <a:ext cx="8534400" cy="6324600"/>
          </a:xfrm>
        </p:spPr>
        <p:txBody>
          <a:bodyPr>
            <a:normAutofit/>
          </a:bodyPr>
          <a:lstStyle/>
          <a:p>
            <a:pPr algn="l"/>
            <a:r>
              <a:rPr lang="ja-JP" altLang="en-US" sz="2800" dirty="0">
                <a:solidFill>
                  <a:srgbClr val="FFFF00"/>
                </a:solidFill>
              </a:rPr>
              <a:t>　　　　　</a:t>
            </a:r>
          </a:p>
        </p:txBody>
      </p:sp>
      <p:sp>
        <p:nvSpPr>
          <p:cNvPr id="5" name="テキスト ボックス 4">
            <a:extLst>
              <a:ext uri="{FF2B5EF4-FFF2-40B4-BE49-F238E27FC236}">
                <a16:creationId xmlns:a16="http://schemas.microsoft.com/office/drawing/2014/main" id="{10DE2966-2FA9-4A02-B24B-49BA533102EC}"/>
              </a:ext>
            </a:extLst>
          </p:cNvPr>
          <p:cNvSpPr txBox="1"/>
          <p:nvPr/>
        </p:nvSpPr>
        <p:spPr>
          <a:xfrm>
            <a:off x="228600" y="2928863"/>
            <a:ext cx="8686800" cy="2015936"/>
          </a:xfrm>
          <a:prstGeom prst="rect">
            <a:avLst/>
          </a:prstGeom>
          <a:noFill/>
        </p:spPr>
        <p:txBody>
          <a:bodyPr wrap="square">
            <a:spAutoFit/>
          </a:bodyPr>
          <a:lstStyle/>
          <a:p>
            <a:pPr algn="ctr">
              <a:spcAft>
                <a:spcPts val="600"/>
              </a:spcAft>
            </a:pPr>
            <a:r>
              <a:rPr lang="ja-JP" altLang="ja-JP" sz="4000" b="1" kern="100" dirty="0">
                <a:solidFill>
                  <a:srgbClr val="FFFF00"/>
                </a:solidFill>
                <a:effectLst/>
                <a:latin typeface="游明朝" panose="02020400000000000000" pitchFamily="18" charset="-128"/>
                <a:ea typeface="游ゴシック Light" panose="020B0300000000000000" pitchFamily="50" charset="-128"/>
                <a:cs typeface="Times New Roman" panose="02020603050405020304" pitchFamily="18" charset="0"/>
              </a:rPr>
              <a:t>国際文化研究科　新型コロナウィルス感染症拡大防止学生用ガイドライン</a:t>
            </a:r>
            <a:endParaRPr lang="ja-JP" altLang="ja-JP" sz="4000"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a:p>
            <a:pPr algn="r" latinLnBrk="1">
              <a:spcAft>
                <a:spcPts val="600"/>
              </a:spcAft>
            </a:pPr>
            <a:r>
              <a:rPr lang="en-US" altLang="ja-JP" sz="4000" kern="100" dirty="0">
                <a:solidFill>
                  <a:srgbClr val="FFFF00"/>
                </a:solidFill>
                <a:effectLst/>
                <a:latin typeface="游ゴシック Light" panose="020B0300000000000000" pitchFamily="50" charset="-128"/>
                <a:ea typeface="游明朝" panose="02020400000000000000" pitchFamily="18" charset="-128"/>
                <a:cs typeface="Times New Roman" panose="02020603050405020304" pitchFamily="18" charset="0"/>
              </a:rPr>
              <a:t>2021.4.1 </a:t>
            </a:r>
            <a:r>
              <a:rPr lang="ja-JP" altLang="en-US" sz="4000" kern="100" dirty="0">
                <a:solidFill>
                  <a:srgbClr val="FFFF00"/>
                </a:solidFill>
                <a:effectLst/>
                <a:latin typeface="游明朝" panose="02020400000000000000" pitchFamily="18" charset="-128"/>
                <a:ea typeface="游ゴシック Light" panose="020B0300000000000000" pitchFamily="50" charset="-128"/>
                <a:cs typeface="Times New Roman" panose="02020603050405020304" pitchFamily="18" charset="0"/>
              </a:rPr>
              <a:t>現在</a:t>
            </a:r>
            <a:r>
              <a:rPr lang="ja-JP" altLang="ja-JP" sz="4000" kern="100" dirty="0">
                <a:solidFill>
                  <a:srgbClr val="FFFF00"/>
                </a:solidFill>
                <a:effectLst/>
                <a:latin typeface="游明朝" panose="02020400000000000000" pitchFamily="18" charset="-128"/>
                <a:ea typeface="游ゴシック Light" panose="020B0300000000000000" pitchFamily="50" charset="-128"/>
                <a:cs typeface="Times New Roman" panose="02020603050405020304" pitchFamily="18" charset="0"/>
              </a:rPr>
              <a:t>  </a:t>
            </a:r>
            <a:endParaRPr lang="ja-JP" altLang="ja-JP" sz="4000" kern="100" dirty="0">
              <a:solidFill>
                <a:srgbClr val="FFFF0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6248400"/>
            <a:ext cx="304800" cy="304800"/>
          </a:xfrm>
          <a:prstGeom prst="rect">
            <a:avLst/>
          </a:prstGeom>
        </p:spPr>
      </p:pic>
    </p:spTree>
    <p:extLst>
      <p:ext uri="{BB962C8B-B14F-4D97-AF65-F5344CB8AC3E}">
        <p14:creationId xmlns:p14="http://schemas.microsoft.com/office/powerpoint/2010/main" val="797861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04800"/>
            <a:ext cx="8534400" cy="6324600"/>
          </a:xfrm>
        </p:spPr>
        <p:txBody>
          <a:bodyPr>
            <a:normAutofit/>
          </a:bodyPr>
          <a:lstStyle/>
          <a:p>
            <a:pPr algn="l"/>
            <a:r>
              <a:rPr lang="ja-JP" altLang="en-US" sz="2800" dirty="0">
                <a:solidFill>
                  <a:srgbClr val="FFFF00"/>
                </a:solidFill>
              </a:rPr>
              <a:t>　　　　　</a:t>
            </a:r>
          </a:p>
        </p:txBody>
      </p:sp>
      <p:graphicFrame>
        <p:nvGraphicFramePr>
          <p:cNvPr id="2" name="表 1">
            <a:extLst>
              <a:ext uri="{FF2B5EF4-FFF2-40B4-BE49-F238E27FC236}">
                <a16:creationId xmlns:a16="http://schemas.microsoft.com/office/drawing/2014/main" id="{41F58975-5C12-42B7-B117-44D431DDD081}"/>
              </a:ext>
            </a:extLst>
          </p:cNvPr>
          <p:cNvGraphicFramePr>
            <a:graphicFrameLocks noGrp="1"/>
          </p:cNvGraphicFramePr>
          <p:nvPr>
            <p:extLst>
              <p:ext uri="{D42A27DB-BD31-4B8C-83A1-F6EECF244321}">
                <p14:modId xmlns:p14="http://schemas.microsoft.com/office/powerpoint/2010/main" val="3223941220"/>
              </p:ext>
            </p:extLst>
          </p:nvPr>
        </p:nvGraphicFramePr>
        <p:xfrm>
          <a:off x="0" y="0"/>
          <a:ext cx="9143999" cy="7123686"/>
        </p:xfrm>
        <a:graphic>
          <a:graphicData uri="http://schemas.openxmlformats.org/drawingml/2006/table">
            <a:tbl>
              <a:tblPr firstRow="1" firstCol="1" bandRow="1">
                <a:tableStyleId>{5C22544A-7EE6-4342-B048-85BDC9FD1C3A}</a:tableStyleId>
              </a:tblPr>
              <a:tblGrid>
                <a:gridCol w="1876010">
                  <a:extLst>
                    <a:ext uri="{9D8B030D-6E8A-4147-A177-3AD203B41FA5}">
                      <a16:colId xmlns:a16="http://schemas.microsoft.com/office/drawing/2014/main" val="3051441366"/>
                    </a:ext>
                  </a:extLst>
                </a:gridCol>
                <a:gridCol w="7267989">
                  <a:extLst>
                    <a:ext uri="{9D8B030D-6E8A-4147-A177-3AD203B41FA5}">
                      <a16:colId xmlns:a16="http://schemas.microsoft.com/office/drawing/2014/main" val="2156716657"/>
                    </a:ext>
                  </a:extLst>
                </a:gridCol>
              </a:tblGrid>
              <a:tr h="510412">
                <a:tc>
                  <a:txBody>
                    <a:bodyPr/>
                    <a:lstStyle/>
                    <a:p>
                      <a:pPr algn="just"/>
                      <a:r>
                        <a:rPr lang="ja-JP" sz="1400" kern="100">
                          <a:effectLst/>
                          <a:latin typeface="Century" panose="02040604050505020304" pitchFamily="18" charset="0"/>
                          <a:ea typeface="+mj-ea"/>
                        </a:rPr>
                        <a:t>大学</a:t>
                      </a:r>
                      <a:r>
                        <a:rPr lang="en-US" sz="1400" kern="100">
                          <a:effectLst/>
                          <a:latin typeface="Century" panose="02040604050505020304" pitchFamily="18" charset="0"/>
                          <a:ea typeface="+mj-ea"/>
                        </a:rPr>
                        <a:t>BCP</a:t>
                      </a:r>
                      <a:r>
                        <a:rPr lang="ja-JP" sz="1400" kern="100">
                          <a:effectLst/>
                          <a:latin typeface="Century" panose="02040604050505020304" pitchFamily="18" charset="0"/>
                          <a:ea typeface="+mj-ea"/>
                        </a:rPr>
                        <a:t>レベル</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en-US" sz="1400" kern="100">
                          <a:effectLst/>
                          <a:latin typeface="Century" panose="02040604050505020304" pitchFamily="18" charset="0"/>
                          <a:ea typeface="+mj-ea"/>
                        </a:rPr>
                        <a:t>Level 3</a:t>
                      </a:r>
                      <a:endParaRPr lang="ja-JP" sz="1400" kern="100">
                        <a:effectLst/>
                        <a:latin typeface="Century" panose="02040604050505020304" pitchFamily="18" charset="0"/>
                        <a:ea typeface="+mj-ea"/>
                      </a:endParaRPr>
                    </a:p>
                    <a:p>
                      <a:pPr algn="just"/>
                      <a:r>
                        <a:rPr lang="en-US" sz="1400" kern="100" dirty="0">
                          <a:effectLst/>
                          <a:latin typeface="Century" panose="02040604050505020304" pitchFamily="18" charset="0"/>
                          <a:ea typeface="+mj-ea"/>
                        </a:rPr>
                        <a:t>(https://www.tohoku.ac.jp/japanese/newimg/newsimg/20210401_bcp.pdf)</a:t>
                      </a:r>
                      <a:endParaRPr lang="ja-JP" sz="1400" kern="100" dirty="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3129687949"/>
                  </a:ext>
                </a:extLst>
              </a:tr>
              <a:tr h="1080787">
                <a:tc>
                  <a:txBody>
                    <a:bodyPr/>
                    <a:lstStyle/>
                    <a:p>
                      <a:pPr algn="just"/>
                      <a:r>
                        <a:rPr lang="ja-JP" sz="1400" kern="100">
                          <a:effectLst/>
                          <a:latin typeface="Century" panose="02040604050505020304" pitchFamily="18" charset="0"/>
                          <a:ea typeface="+mj-ea"/>
                        </a:rPr>
                        <a:t>登校・入構</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100">
                          <a:effectLst/>
                          <a:latin typeface="Century" panose="02040604050505020304" pitchFamily="18" charset="0"/>
                          <a:ea typeface="+mj-ea"/>
                        </a:rPr>
                        <a:t>登校前に検温を含む健康観察を行い異常がなければ登校可。入構時は必ず各部屋ドアに付された入退室</a:t>
                      </a:r>
                      <a:r>
                        <a:rPr lang="en-US" sz="1400" kern="100">
                          <a:effectLst/>
                          <a:latin typeface="Century" panose="02040604050505020304" pitchFamily="18" charset="0"/>
                          <a:ea typeface="+mj-ea"/>
                        </a:rPr>
                        <a:t>QR</a:t>
                      </a:r>
                      <a:r>
                        <a:rPr lang="ja-JP" sz="1400" kern="100">
                          <a:effectLst/>
                          <a:latin typeface="Century" panose="02040604050505020304" pitchFamily="18" charset="0"/>
                          <a:ea typeface="+mj-ea"/>
                        </a:rPr>
                        <a:t>コードをスマートフォンで読み取り、回答する。</a:t>
                      </a:r>
                    </a:p>
                    <a:p>
                      <a:pPr algn="just"/>
                      <a:r>
                        <a:rPr lang="ja-JP" sz="1400" kern="100">
                          <a:effectLst/>
                          <a:latin typeface="Century" panose="02040604050505020304" pitchFamily="18" charset="0"/>
                          <a:ea typeface="+mj-ea"/>
                        </a:rPr>
                        <a:t>体調に異常があり、その後回復した場合は、症状が消失してから</a:t>
                      </a:r>
                      <a:r>
                        <a:rPr lang="en-US" sz="1400" kern="100">
                          <a:effectLst/>
                          <a:latin typeface="Century" panose="02040604050505020304" pitchFamily="18" charset="0"/>
                          <a:ea typeface="+mj-ea"/>
                        </a:rPr>
                        <a:t>72</a:t>
                      </a:r>
                      <a:r>
                        <a:rPr lang="ja-JP" sz="1400" kern="100">
                          <a:effectLst/>
                          <a:latin typeface="Century" panose="02040604050505020304" pitchFamily="18" charset="0"/>
                          <a:ea typeface="+mj-ea"/>
                        </a:rPr>
                        <a:t>時間経過の後、登校可。入構時間は出来るだけ短くし、３密を避ける。</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985375626"/>
                  </a:ext>
                </a:extLst>
              </a:tr>
              <a:tr h="540394">
                <a:tc>
                  <a:txBody>
                    <a:bodyPr/>
                    <a:lstStyle/>
                    <a:p>
                      <a:pPr algn="just"/>
                      <a:r>
                        <a:rPr lang="ja-JP" sz="1400" kern="100">
                          <a:effectLst/>
                          <a:latin typeface="Century" panose="02040604050505020304" pitchFamily="18" charset="0"/>
                          <a:ea typeface="+mj-ea"/>
                        </a:rPr>
                        <a:t>授業</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100">
                          <a:effectLst/>
                          <a:latin typeface="Century" panose="02040604050505020304" pitchFamily="18" charset="0"/>
                          <a:ea typeface="+mj-ea"/>
                        </a:rPr>
                        <a:t>原則オンライン</a:t>
                      </a:r>
                      <a:r>
                        <a:rPr lang="en-US" sz="1400" kern="100">
                          <a:effectLst/>
                          <a:latin typeface="Century" panose="02040604050505020304" pitchFamily="18" charset="0"/>
                          <a:ea typeface="+mj-ea"/>
                        </a:rPr>
                        <a:t> (Wifi</a:t>
                      </a:r>
                      <a:r>
                        <a:rPr lang="ja-JP" sz="1400" kern="100">
                          <a:effectLst/>
                          <a:latin typeface="Century" panose="02040604050505020304" pitchFamily="18" charset="0"/>
                          <a:ea typeface="+mj-ea"/>
                        </a:rPr>
                        <a:t>接続は院生室・</a:t>
                      </a:r>
                      <a:r>
                        <a:rPr lang="en-US" sz="1400" kern="100">
                          <a:effectLst/>
                          <a:latin typeface="Century" panose="02040604050505020304" pitchFamily="18" charset="0"/>
                          <a:ea typeface="+mj-ea"/>
                        </a:rPr>
                        <a:t>Wifi</a:t>
                      </a:r>
                      <a:r>
                        <a:rPr lang="ja-JP" sz="1400" kern="100">
                          <a:effectLst/>
                          <a:latin typeface="Century" panose="02040604050505020304" pitchFamily="18" charset="0"/>
                          <a:ea typeface="+mj-ea"/>
                        </a:rPr>
                        <a:t>接続用教室から可能</a:t>
                      </a:r>
                      <a:r>
                        <a:rPr lang="en-US" sz="1400" kern="100">
                          <a:effectLst/>
                          <a:latin typeface="Century" panose="02040604050505020304" pitchFamily="18" charset="0"/>
                          <a:ea typeface="+mj-ea"/>
                        </a:rPr>
                        <a:t>)</a:t>
                      </a:r>
                      <a:endParaRPr lang="ja-JP" sz="1400" kern="100">
                        <a:effectLst/>
                        <a:latin typeface="Century" panose="02040604050505020304" pitchFamily="18" charset="0"/>
                        <a:ea typeface="+mj-ea"/>
                      </a:endParaRPr>
                    </a:p>
                    <a:p>
                      <a:pPr algn="just"/>
                      <a:r>
                        <a:rPr lang="ja-JP" sz="1400" kern="100">
                          <a:effectLst/>
                          <a:latin typeface="Century" panose="02040604050505020304" pitchFamily="18" charset="0"/>
                          <a:ea typeface="+mj-ea"/>
                        </a:rPr>
                        <a:t>※詳細は各授業の担当教員、教務係に問い合わせる。</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718815192"/>
                  </a:ext>
                </a:extLst>
              </a:tr>
              <a:tr h="540394">
                <a:tc>
                  <a:txBody>
                    <a:bodyPr/>
                    <a:lstStyle/>
                    <a:p>
                      <a:pPr algn="just"/>
                      <a:r>
                        <a:rPr lang="ja-JP" sz="1400" kern="100">
                          <a:effectLst/>
                          <a:latin typeface="Century" panose="02040604050505020304" pitchFamily="18" charset="0"/>
                          <a:ea typeface="+mj-ea"/>
                        </a:rPr>
                        <a:t>研究</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100">
                          <a:effectLst/>
                          <a:latin typeface="Century" panose="02040604050505020304" pitchFamily="18" charset="0"/>
                          <a:ea typeface="+mj-ea"/>
                        </a:rPr>
                        <a:t>それぞれの講座、研究室、指導教員の指示に従う。研究室内ではマスク着用・手指の消毒・「</a:t>
                      </a:r>
                      <a:r>
                        <a:rPr lang="en-US" sz="1400" kern="100">
                          <a:effectLst/>
                          <a:latin typeface="Century" panose="02040604050505020304" pitchFamily="18" charset="0"/>
                          <a:ea typeface="+mj-ea"/>
                        </a:rPr>
                        <a:t>3</a:t>
                      </a:r>
                      <a:r>
                        <a:rPr lang="ja-JP" sz="1400" kern="100">
                          <a:effectLst/>
                          <a:latin typeface="Century" panose="02040604050505020304" pitchFamily="18" charset="0"/>
                          <a:ea typeface="+mj-ea"/>
                        </a:rPr>
                        <a:t>密」の回避を徹底。研究室での滞在時間は可能な限り短く。</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3547077316"/>
                  </a:ext>
                </a:extLst>
              </a:tr>
              <a:tr h="845921">
                <a:tc>
                  <a:txBody>
                    <a:bodyPr/>
                    <a:lstStyle/>
                    <a:p>
                      <a:pPr algn="just"/>
                      <a:r>
                        <a:rPr lang="ja-JP" sz="1400" kern="100">
                          <a:effectLst/>
                          <a:latin typeface="Century" panose="02040604050505020304" pitchFamily="18" charset="0"/>
                          <a:ea typeface="+mj-ea"/>
                        </a:rPr>
                        <a:t>移動</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en-US" sz="1400" kern="100">
                          <a:effectLst/>
                          <a:latin typeface="Century" panose="02040604050505020304" pitchFamily="18" charset="0"/>
                          <a:ea typeface="+mj-ea"/>
                        </a:rPr>
                        <a:t>2021</a:t>
                      </a:r>
                      <a:r>
                        <a:rPr lang="ja-JP" sz="1400" kern="100">
                          <a:effectLst/>
                          <a:latin typeface="Century" panose="02040604050505020304" pitchFamily="18" charset="0"/>
                          <a:ea typeface="+mj-ea"/>
                        </a:rPr>
                        <a:t>年</a:t>
                      </a:r>
                      <a:r>
                        <a:rPr lang="en-US" sz="1400" kern="100">
                          <a:effectLst/>
                          <a:latin typeface="Century" panose="02040604050505020304" pitchFamily="18" charset="0"/>
                          <a:ea typeface="+mj-ea"/>
                        </a:rPr>
                        <a:t>4</a:t>
                      </a:r>
                      <a:r>
                        <a:rPr lang="ja-JP" sz="1400" kern="100">
                          <a:effectLst/>
                          <a:latin typeface="Century" panose="02040604050505020304" pitchFamily="18" charset="0"/>
                          <a:ea typeface="+mj-ea"/>
                        </a:rPr>
                        <a:t>月</a:t>
                      </a:r>
                      <a:r>
                        <a:rPr lang="en-US" sz="1400" kern="100">
                          <a:effectLst/>
                          <a:latin typeface="Century" panose="02040604050505020304" pitchFamily="18" charset="0"/>
                          <a:ea typeface="+mj-ea"/>
                        </a:rPr>
                        <a:t>1</a:t>
                      </a:r>
                      <a:r>
                        <a:rPr lang="ja-JP" sz="1400" kern="100">
                          <a:effectLst/>
                          <a:latin typeface="Century" panose="02040604050505020304" pitchFamily="18" charset="0"/>
                          <a:ea typeface="+mj-ea"/>
                        </a:rPr>
                        <a:t>日現在、宮城県・仙台市に緊急事態宣言が発令中。日本国内の不要不急の移動は自粛。宮城県内外から仙台に移動した際の自宅待機期間は設けない。健康観察の上、異常がないことを確認して登校可。構内ではマスク着用・手指の消毒・他人との距離をとること</a:t>
                      </a:r>
                      <a:r>
                        <a:rPr lang="en-US" sz="1400" kern="100">
                          <a:effectLst/>
                          <a:latin typeface="Century" panose="02040604050505020304" pitchFamily="18" charset="0"/>
                          <a:ea typeface="+mj-ea"/>
                        </a:rPr>
                        <a:t> (2m)</a:t>
                      </a:r>
                      <a:r>
                        <a:rPr lang="ja-JP" sz="1400" kern="100">
                          <a:effectLst/>
                          <a:latin typeface="Century" panose="02040604050505020304" pitchFamily="18" charset="0"/>
                          <a:ea typeface="+mj-ea"/>
                        </a:rPr>
                        <a:t>・「</a:t>
                      </a:r>
                      <a:r>
                        <a:rPr lang="en-US" sz="1400" kern="100">
                          <a:effectLst/>
                          <a:latin typeface="Century" panose="02040604050505020304" pitchFamily="18" charset="0"/>
                          <a:ea typeface="+mj-ea"/>
                        </a:rPr>
                        <a:t>3</a:t>
                      </a:r>
                      <a:r>
                        <a:rPr lang="ja-JP" sz="1400" kern="100">
                          <a:effectLst/>
                          <a:latin typeface="Century" panose="02040604050505020304" pitchFamily="18" charset="0"/>
                          <a:ea typeface="+mj-ea"/>
                        </a:rPr>
                        <a:t>密」の回避を徹底する。</a:t>
                      </a:r>
                    </a:p>
                    <a:p>
                      <a:pPr algn="just"/>
                      <a:r>
                        <a:rPr lang="ja-JP" sz="1400" kern="100">
                          <a:effectLst/>
                          <a:latin typeface="Century" panose="02040604050505020304" pitchFamily="18" charset="0"/>
                          <a:ea typeface="+mj-ea"/>
                        </a:rPr>
                        <a:t>※国外への移動、国外からの移動は必ず事前に指導教員・教務係に相談する。</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935263677"/>
                  </a:ext>
                </a:extLst>
              </a:tr>
              <a:tr h="540394">
                <a:tc>
                  <a:txBody>
                    <a:bodyPr/>
                    <a:lstStyle/>
                    <a:p>
                      <a:pPr algn="just"/>
                      <a:r>
                        <a:rPr lang="ja-JP" sz="1400" kern="100">
                          <a:effectLst/>
                          <a:latin typeface="Century" panose="02040604050505020304" pitchFamily="18" charset="0"/>
                          <a:ea typeface="+mj-ea"/>
                        </a:rPr>
                        <a:t>学内食堂</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100">
                          <a:effectLst/>
                          <a:latin typeface="Century" panose="02040604050505020304" pitchFamily="18" charset="0"/>
                          <a:ea typeface="+mj-ea"/>
                        </a:rPr>
                        <a:t>一部再開。詳細は下記サイトにて確認してください。</a:t>
                      </a:r>
                    </a:p>
                    <a:p>
                      <a:pPr algn="just"/>
                      <a:r>
                        <a:rPr lang="en-US" sz="1400" kern="100">
                          <a:effectLst/>
                          <a:latin typeface="Century" panose="02040604050505020304" pitchFamily="18" charset="0"/>
                          <a:ea typeface="+mj-ea"/>
                        </a:rPr>
                        <a:t>https://www.tohoku.u-coop.or.jp/home/info/6028/</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1040227763"/>
                  </a:ext>
                </a:extLst>
              </a:tr>
              <a:tr h="1448714">
                <a:tc>
                  <a:txBody>
                    <a:bodyPr/>
                    <a:lstStyle/>
                    <a:p>
                      <a:pPr algn="just"/>
                      <a:r>
                        <a:rPr lang="ja-JP" sz="1400" kern="100">
                          <a:effectLst/>
                          <a:latin typeface="Century" panose="02040604050505020304" pitchFamily="18" charset="0"/>
                          <a:ea typeface="+mj-ea"/>
                        </a:rPr>
                        <a:t>アルバイト</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0" dirty="0">
                          <a:effectLst/>
                          <a:latin typeface="Century" panose="02040604050505020304" pitchFamily="18" charset="0"/>
                          <a:ea typeface="+mj-ea"/>
                        </a:rPr>
                        <a:t>・「</a:t>
                      </a:r>
                      <a:r>
                        <a:rPr lang="en-US" sz="1400" kern="0" dirty="0">
                          <a:effectLst/>
                          <a:latin typeface="Century" panose="02040604050505020304" pitchFamily="18" charset="0"/>
                          <a:ea typeface="+mj-ea"/>
                        </a:rPr>
                        <a:t>3</a:t>
                      </a:r>
                      <a:r>
                        <a:rPr lang="ja-JP" sz="1400" kern="0" dirty="0">
                          <a:effectLst/>
                          <a:latin typeface="Century" panose="02040604050505020304" pitchFamily="18" charset="0"/>
                          <a:ea typeface="+mj-ea"/>
                        </a:rPr>
                        <a:t>密」環境となるアルバイトは従事しないよう強く要請します。</a:t>
                      </a:r>
                      <a:endParaRPr lang="ja-JP" sz="1400" kern="100" dirty="0">
                        <a:effectLst/>
                        <a:latin typeface="Century" panose="02040604050505020304" pitchFamily="18" charset="0"/>
                        <a:ea typeface="+mj-ea"/>
                      </a:endParaRPr>
                    </a:p>
                    <a:p>
                      <a:pPr algn="just"/>
                      <a:r>
                        <a:rPr lang="ja-JP" sz="1400" kern="0" dirty="0">
                          <a:effectLst/>
                          <a:latin typeface="Century" panose="02040604050505020304" pitchFamily="18" charset="0"/>
                          <a:ea typeface="+mj-ea"/>
                        </a:rPr>
                        <a:t>・</a:t>
                      </a:r>
                      <a:r>
                        <a:rPr lang="en-US" sz="1400" kern="0" dirty="0">
                          <a:effectLst/>
                          <a:latin typeface="Century" panose="02040604050505020304" pitchFamily="18" charset="0"/>
                          <a:ea typeface="+mj-ea"/>
                        </a:rPr>
                        <a:t>[</a:t>
                      </a:r>
                      <a:r>
                        <a:rPr lang="ja-JP" sz="1400" kern="0" dirty="0">
                          <a:effectLst/>
                          <a:latin typeface="Century" panose="02040604050505020304" pitchFamily="18" charset="0"/>
                          <a:ea typeface="+mj-ea"/>
                        </a:rPr>
                        <a:t>従事可能な業務・業態</a:t>
                      </a:r>
                      <a:r>
                        <a:rPr lang="en-US" sz="1400" kern="0" dirty="0">
                          <a:effectLst/>
                          <a:latin typeface="Century" panose="02040604050505020304" pitchFamily="18" charset="0"/>
                          <a:ea typeface="+mj-ea"/>
                        </a:rPr>
                        <a:t>]</a:t>
                      </a:r>
                      <a:endParaRPr lang="ja-JP" sz="1400" kern="100" dirty="0">
                        <a:effectLst/>
                        <a:latin typeface="Century" panose="02040604050505020304" pitchFamily="18" charset="0"/>
                        <a:ea typeface="+mj-ea"/>
                      </a:endParaRPr>
                    </a:p>
                    <a:p>
                      <a:pPr marL="377190" indent="-179070" algn="just"/>
                      <a:r>
                        <a:rPr lang="en-US" sz="1400" kern="0" dirty="0">
                          <a:effectLst/>
                          <a:latin typeface="Century" panose="02040604050505020304" pitchFamily="18" charset="0"/>
                          <a:ea typeface="+mj-ea"/>
                        </a:rPr>
                        <a:t>&gt; </a:t>
                      </a:r>
                      <a:r>
                        <a:rPr lang="ja-JP" sz="1400" kern="0" dirty="0">
                          <a:effectLst/>
                          <a:latin typeface="Century" panose="02040604050505020304" pitchFamily="18" charset="0"/>
                          <a:ea typeface="+mj-ea"/>
                        </a:rPr>
                        <a:t>オンラインなどでの遠隔業務</a:t>
                      </a:r>
                      <a:endParaRPr lang="ja-JP" sz="1400" kern="100" dirty="0">
                        <a:effectLst/>
                        <a:latin typeface="Century" panose="02040604050505020304" pitchFamily="18" charset="0"/>
                        <a:ea typeface="+mj-ea"/>
                      </a:endParaRPr>
                    </a:p>
                    <a:p>
                      <a:pPr marL="377190" indent="-179070" algn="just"/>
                      <a:r>
                        <a:rPr lang="en-US" sz="1400" kern="0" dirty="0">
                          <a:effectLst/>
                          <a:latin typeface="Century" panose="02040604050505020304" pitchFamily="18" charset="0"/>
                          <a:ea typeface="+mj-ea"/>
                        </a:rPr>
                        <a:t>&gt; </a:t>
                      </a:r>
                      <a:r>
                        <a:rPr lang="ja-JP" sz="1400" kern="0" dirty="0">
                          <a:effectLst/>
                          <a:latin typeface="Century" panose="02040604050505020304" pitchFamily="18" charset="0"/>
                          <a:ea typeface="+mj-ea"/>
                        </a:rPr>
                        <a:t>社会生活の維持に必要と判断される業態（コンビニ、ドラッグストア、生活必需品販売など）</a:t>
                      </a:r>
                      <a:endParaRPr lang="ja-JP" sz="1400" kern="100" dirty="0">
                        <a:effectLst/>
                        <a:latin typeface="Century" panose="02040604050505020304" pitchFamily="18" charset="0"/>
                        <a:ea typeface="+mj-ea"/>
                      </a:endParaRPr>
                    </a:p>
                    <a:p>
                      <a:pPr marL="377190" indent="-179070" algn="just"/>
                      <a:r>
                        <a:rPr lang="en-US" sz="1400" kern="0" dirty="0">
                          <a:effectLst/>
                          <a:latin typeface="Century" panose="02040604050505020304" pitchFamily="18" charset="0"/>
                          <a:ea typeface="+mj-ea"/>
                        </a:rPr>
                        <a:t>※</a:t>
                      </a:r>
                      <a:r>
                        <a:rPr lang="ja-JP" sz="1400" kern="0" dirty="0">
                          <a:effectLst/>
                          <a:latin typeface="Century" panose="02040604050505020304" pitchFamily="18" charset="0"/>
                          <a:ea typeface="+mj-ea"/>
                        </a:rPr>
                        <a:t>アルバイトの自粛により経済的な心配が生じる方は下記にご相談ください。</a:t>
                      </a:r>
                      <a:endParaRPr lang="ja-JP" sz="1400" kern="100" dirty="0">
                        <a:effectLst/>
                        <a:latin typeface="Century" panose="02040604050505020304" pitchFamily="18" charset="0"/>
                        <a:ea typeface="+mj-ea"/>
                      </a:endParaRPr>
                    </a:p>
                    <a:p>
                      <a:pPr algn="just"/>
                      <a:r>
                        <a:rPr lang="ja-JP" sz="1400" kern="0" dirty="0">
                          <a:effectLst/>
                          <a:latin typeface="Century" panose="02040604050505020304" pitchFamily="18" charset="0"/>
                          <a:ea typeface="+mj-ea"/>
                        </a:rPr>
                        <a:t>教育・学生支援部 学生支援課経済支援係</a:t>
                      </a:r>
                      <a:endParaRPr lang="ja-JP" sz="1400" kern="100" dirty="0">
                        <a:effectLst/>
                        <a:latin typeface="Century" panose="02040604050505020304" pitchFamily="18" charset="0"/>
                        <a:ea typeface="+mj-ea"/>
                      </a:endParaRPr>
                    </a:p>
                    <a:p>
                      <a:pPr algn="just"/>
                      <a:r>
                        <a:rPr lang="en-US" sz="1400" kern="0" dirty="0">
                          <a:effectLst/>
                          <a:latin typeface="Century" panose="02040604050505020304" pitchFamily="18" charset="0"/>
                          <a:ea typeface="+mj-ea"/>
                        </a:rPr>
                        <a:t>TEL</a:t>
                      </a:r>
                      <a:r>
                        <a:rPr lang="ja-JP" sz="1400" kern="0" dirty="0">
                          <a:effectLst/>
                          <a:latin typeface="Century" panose="02040604050505020304" pitchFamily="18" charset="0"/>
                          <a:ea typeface="+mj-ea"/>
                        </a:rPr>
                        <a:t>：</a:t>
                      </a:r>
                      <a:r>
                        <a:rPr lang="en-US" sz="1400" kern="0" dirty="0">
                          <a:effectLst/>
                          <a:latin typeface="Century" panose="02040604050505020304" pitchFamily="18" charset="0"/>
                          <a:ea typeface="+mj-ea"/>
                        </a:rPr>
                        <a:t>022-795-7816</a:t>
                      </a:r>
                      <a:r>
                        <a:rPr lang="ja-JP" sz="1400" kern="0" dirty="0">
                          <a:effectLst/>
                          <a:latin typeface="Century" panose="02040604050505020304" pitchFamily="18" charset="0"/>
                          <a:ea typeface="+mj-ea"/>
                        </a:rPr>
                        <a:t>　</a:t>
                      </a:r>
                      <a:r>
                        <a:rPr lang="en-US" sz="1400" kern="0" dirty="0">
                          <a:effectLst/>
                          <a:latin typeface="Century" panose="02040604050505020304" pitchFamily="18" charset="0"/>
                          <a:ea typeface="+mj-ea"/>
                        </a:rPr>
                        <a:t>E-mail</a:t>
                      </a:r>
                      <a:r>
                        <a:rPr lang="ja-JP" sz="1400" kern="0" dirty="0">
                          <a:effectLst/>
                          <a:latin typeface="Century" panose="02040604050505020304" pitchFamily="18" charset="0"/>
                          <a:ea typeface="+mj-ea"/>
                        </a:rPr>
                        <a:t>：</a:t>
                      </a:r>
                      <a:r>
                        <a:rPr lang="en-US" sz="1400" u="sng" kern="0" dirty="0">
                          <a:solidFill>
                            <a:schemeClr val="bg2"/>
                          </a:solidFill>
                          <a:effectLst/>
                          <a:latin typeface="Century" panose="02040604050505020304" pitchFamily="18" charset="0"/>
                          <a:ea typeface="+mj-ea"/>
                          <a:hlinkClick r:id="rId4">
                            <a:extLst>
                              <a:ext uri="{A12FA001-AC4F-418D-AE19-62706E023703}">
                                <ahyp:hlinkClr xmlns="" xmlns:ahyp="http://schemas.microsoft.com/office/drawing/2018/hyperlinkcolor" val="tx"/>
                              </a:ext>
                            </a:extLst>
                          </a:hlinkClick>
                        </a:rPr>
                        <a:t>shogaku@grp.tohoku.ac.jp</a:t>
                      </a:r>
                      <a:endParaRPr lang="ja-JP" sz="1400" kern="100" dirty="0">
                        <a:solidFill>
                          <a:schemeClr val="bg2"/>
                        </a:solidFill>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1925962590"/>
                  </a:ext>
                </a:extLst>
              </a:tr>
              <a:tr h="540394">
                <a:tc>
                  <a:txBody>
                    <a:bodyPr/>
                    <a:lstStyle/>
                    <a:p>
                      <a:pPr algn="just"/>
                      <a:r>
                        <a:rPr lang="ja-JP" sz="1400" kern="100">
                          <a:effectLst/>
                          <a:latin typeface="Century" panose="02040604050505020304" pitchFamily="18" charset="0"/>
                          <a:ea typeface="+mj-ea"/>
                        </a:rPr>
                        <a:t>課外活動</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100">
                          <a:effectLst/>
                          <a:latin typeface="Century" panose="02040604050505020304" pitchFamily="18" charset="0"/>
                          <a:ea typeface="+mj-ea"/>
                        </a:rPr>
                        <a:t>オンラインのみ可。</a:t>
                      </a:r>
                    </a:p>
                    <a:p>
                      <a:pPr algn="just"/>
                      <a:r>
                        <a:rPr lang="en-US" sz="1400" kern="100">
                          <a:effectLst/>
                          <a:latin typeface="Century" panose="02040604050505020304" pitchFamily="18" charset="0"/>
                          <a:ea typeface="+mj-ea"/>
                        </a:rPr>
                        <a:t>https://www.bureau.tohoku.ac.jp/covid19BCP/student-activities.html</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2627626446"/>
                  </a:ext>
                </a:extLst>
              </a:tr>
              <a:tr h="810591">
                <a:tc>
                  <a:txBody>
                    <a:bodyPr/>
                    <a:lstStyle/>
                    <a:p>
                      <a:pPr algn="just"/>
                      <a:r>
                        <a:rPr lang="ja-JP" sz="1400" kern="100">
                          <a:effectLst/>
                          <a:latin typeface="Century" panose="02040604050505020304" pitchFamily="18" charset="0"/>
                          <a:ea typeface="+mj-ea"/>
                        </a:rPr>
                        <a:t>体調に異常がある場合</a:t>
                      </a:r>
                      <a:endParaRPr lang="ja-JP" sz="1400" kern="100">
                        <a:effectLst/>
                        <a:latin typeface="Century" panose="02040604050505020304" pitchFamily="18" charset="0"/>
                        <a:ea typeface="+mj-ea"/>
                        <a:cs typeface="Times New Roman" panose="02020603050405020304" pitchFamily="18" charset="0"/>
                      </a:endParaRPr>
                    </a:p>
                  </a:txBody>
                  <a:tcPr marL="55521" marR="55521" marT="0" marB="0"/>
                </a:tc>
                <a:tc>
                  <a:txBody>
                    <a:bodyPr/>
                    <a:lstStyle/>
                    <a:p>
                      <a:pPr algn="just"/>
                      <a:r>
                        <a:rPr lang="ja-JP" sz="1400" kern="100" dirty="0">
                          <a:effectLst/>
                          <a:latin typeface="Century" panose="02040604050505020304" pitchFamily="18" charset="0"/>
                          <a:ea typeface="+mj-ea"/>
                        </a:rPr>
                        <a:t>下記サイトの指示に従い、国際文化研究科教務係に連絡する。</a:t>
                      </a:r>
                    </a:p>
                    <a:p>
                      <a:pPr algn="just"/>
                      <a:r>
                        <a:rPr lang="en-US" sz="1400" kern="100" dirty="0">
                          <a:effectLst/>
                          <a:latin typeface="Century" panose="02040604050505020304" pitchFamily="18" charset="0"/>
                          <a:ea typeface="+mj-ea"/>
                        </a:rPr>
                        <a:t>https://www.bureau.tohoku.ac.jp/covid19BCP/condition.html</a:t>
                      </a:r>
                      <a:endParaRPr lang="ja-JP" sz="1400" kern="100" dirty="0">
                        <a:effectLst/>
                        <a:latin typeface="Century" panose="02040604050505020304" pitchFamily="18" charset="0"/>
                        <a:ea typeface="+mj-ea"/>
                      </a:endParaRPr>
                    </a:p>
                    <a:p>
                      <a:pPr algn="just"/>
                      <a:r>
                        <a:rPr lang="ja-JP" sz="1400" kern="100" dirty="0">
                          <a:effectLst/>
                          <a:latin typeface="Century" panose="02040604050505020304" pitchFamily="18" charset="0"/>
                          <a:ea typeface="+mj-ea"/>
                        </a:rPr>
                        <a:t>国際文化研究科教務係</a:t>
                      </a:r>
                      <a:r>
                        <a:rPr lang="en-US" sz="1400" kern="100" dirty="0">
                          <a:effectLst/>
                          <a:latin typeface="Century" panose="02040604050505020304" pitchFamily="18" charset="0"/>
                          <a:ea typeface="+mj-ea"/>
                        </a:rPr>
                        <a:t>: int-kkdk@grp.tohoku.ac.jp </a:t>
                      </a:r>
                      <a:endParaRPr lang="ja-JP" sz="1400" kern="100" dirty="0">
                        <a:effectLst/>
                        <a:latin typeface="Century" panose="02040604050505020304" pitchFamily="18" charset="0"/>
                        <a:ea typeface="+mj-ea"/>
                        <a:cs typeface="Times New Roman" panose="02020603050405020304" pitchFamily="18" charset="0"/>
                      </a:endParaRPr>
                    </a:p>
                  </a:txBody>
                  <a:tcPr marL="55521" marR="55521" marT="0" marB="0"/>
                </a:tc>
                <a:extLst>
                  <a:ext uri="{0D108BD9-81ED-4DB2-BD59-A6C34878D82A}">
                    <a16:rowId xmlns:a16="http://schemas.microsoft.com/office/drawing/2014/main" val="2484188964"/>
                  </a:ext>
                </a:extLst>
              </a:tr>
            </a:tbl>
          </a:graphicData>
        </a:graphic>
      </p:graphicFrame>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324600"/>
            <a:ext cx="304800" cy="304800"/>
          </a:xfrm>
          <a:prstGeom prst="rect">
            <a:avLst/>
          </a:prstGeom>
        </p:spPr>
      </p:pic>
    </p:spTree>
    <p:extLst>
      <p:ext uri="{BB962C8B-B14F-4D97-AF65-F5344CB8AC3E}">
        <p14:creationId xmlns:p14="http://schemas.microsoft.com/office/powerpoint/2010/main" val="2071005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04800"/>
            <a:ext cx="8534400" cy="6324600"/>
          </a:xfrm>
        </p:spPr>
        <p:txBody>
          <a:bodyPr>
            <a:normAutofit/>
          </a:bodyPr>
          <a:lstStyle/>
          <a:p>
            <a:pPr algn="l"/>
            <a:r>
              <a:rPr lang="ja-JP" altLang="en-US" sz="2800" dirty="0">
                <a:solidFill>
                  <a:srgbClr val="FFFF00"/>
                </a:solidFill>
              </a:rPr>
              <a:t>　　　　　</a:t>
            </a:r>
          </a:p>
        </p:txBody>
      </p:sp>
      <p:graphicFrame>
        <p:nvGraphicFramePr>
          <p:cNvPr id="2" name="オブジェクト 1">
            <a:extLst>
              <a:ext uri="{FF2B5EF4-FFF2-40B4-BE49-F238E27FC236}">
                <a16:creationId xmlns:a16="http://schemas.microsoft.com/office/drawing/2014/main" id="{0C38D369-BDBA-4A5F-9C36-CEF6363CC658}"/>
              </a:ext>
            </a:extLst>
          </p:cNvPr>
          <p:cNvGraphicFramePr>
            <a:graphicFrameLocks noChangeAspect="1"/>
          </p:cNvGraphicFramePr>
          <p:nvPr>
            <p:extLst>
              <p:ext uri="{D42A27DB-BD31-4B8C-83A1-F6EECF244321}">
                <p14:modId xmlns:p14="http://schemas.microsoft.com/office/powerpoint/2010/main" val="3284015681"/>
              </p:ext>
            </p:extLst>
          </p:nvPr>
        </p:nvGraphicFramePr>
        <p:xfrm>
          <a:off x="1905000" y="0"/>
          <a:ext cx="5334000" cy="6781800"/>
        </p:xfrm>
        <a:graphic>
          <a:graphicData uri="http://schemas.openxmlformats.org/presentationml/2006/ole">
            <mc:AlternateContent xmlns:mc="http://schemas.openxmlformats.org/markup-compatibility/2006">
              <mc:Choice xmlns:v="urn:schemas-microsoft-com:vml" Requires="v">
                <p:oleObj spid="_x0000_s1030" name="Acrobat Document" r:id="rId5" imgW="5667198" imgH="8020050" progId="AcroExch.Document.DC">
                  <p:embed/>
                </p:oleObj>
              </mc:Choice>
              <mc:Fallback>
                <p:oleObj name="Acrobat Document" r:id="rId5" imgW="5667198" imgH="8020050" progId="AcroExch.Document.DC">
                  <p:embed/>
                  <p:pic>
                    <p:nvPicPr>
                      <p:cNvPr id="0" name=""/>
                      <p:cNvPicPr/>
                      <p:nvPr/>
                    </p:nvPicPr>
                    <p:blipFill>
                      <a:blip r:embed="rId6"/>
                      <a:stretch>
                        <a:fillRect/>
                      </a:stretch>
                    </p:blipFill>
                    <p:spPr>
                      <a:xfrm>
                        <a:off x="1905000" y="0"/>
                        <a:ext cx="5334000" cy="6781800"/>
                      </a:xfrm>
                      <a:prstGeom prst="rect">
                        <a:avLst/>
                      </a:prstGeom>
                    </p:spPr>
                  </p:pic>
                </p:oleObj>
              </mc:Fallback>
            </mc:AlternateContent>
          </a:graphicData>
        </a:graphic>
      </p:graphicFrame>
      <p:pic>
        <p:nvPicPr>
          <p:cNvPr id="3"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01000" y="6324600"/>
            <a:ext cx="304800" cy="304800"/>
          </a:xfrm>
          <a:prstGeom prst="rect">
            <a:avLst/>
          </a:prstGeom>
        </p:spPr>
      </p:pic>
    </p:spTree>
    <p:extLst>
      <p:ext uri="{BB962C8B-B14F-4D97-AF65-F5344CB8AC3E}">
        <p14:creationId xmlns:p14="http://schemas.microsoft.com/office/powerpoint/2010/main" val="254717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510CBC3-E324-4B2F-8E02-14E424CA07FD}"/>
              </a:ext>
            </a:extLst>
          </p:cNvPr>
          <p:cNvSpPr>
            <a:spLocks noGrp="1"/>
          </p:cNvSpPr>
          <p:nvPr>
            <p:ph idx="1"/>
          </p:nvPr>
        </p:nvSpPr>
        <p:spPr>
          <a:xfrm>
            <a:off x="457200" y="457200"/>
            <a:ext cx="8229600" cy="6096000"/>
          </a:xfrm>
        </p:spPr>
        <p:txBody>
          <a:bodyPr>
            <a:normAutofit/>
          </a:bodyPr>
          <a:lstStyle/>
          <a:p>
            <a:pPr marL="0" indent="0">
              <a:buNone/>
            </a:pPr>
            <a:r>
              <a:rPr lang="ja-JP" altLang="en-US" sz="4400" dirty="0">
                <a:solidFill>
                  <a:srgbClr val="FFFF00"/>
                </a:solidFill>
              </a:rPr>
              <a:t>・こちらも、毎日</a:t>
            </a:r>
            <a:r>
              <a:rPr lang="en-US" altLang="ja-JP" sz="4400" dirty="0">
                <a:solidFill>
                  <a:srgbClr val="FFFF00"/>
                </a:solidFill>
              </a:rPr>
              <a:t>1</a:t>
            </a:r>
            <a:r>
              <a:rPr lang="ja-JP" altLang="en-US" sz="4400" dirty="0">
                <a:solidFill>
                  <a:srgbClr val="FFFF00"/>
                </a:solidFill>
              </a:rPr>
              <a:t>回、</a:t>
            </a:r>
            <a:r>
              <a:rPr kumimoji="1" lang="ja-JP" altLang="en-US" sz="4400" dirty="0">
                <a:solidFill>
                  <a:srgbClr val="FFFF00"/>
                </a:solidFill>
              </a:rPr>
              <a:t>研究科と大学のウェブサイトをチェックする</a:t>
            </a:r>
            <a:endParaRPr kumimoji="1" lang="en-US" altLang="ja-JP" sz="4400" dirty="0">
              <a:solidFill>
                <a:srgbClr val="FFFF00"/>
              </a:solidFill>
            </a:endParaRPr>
          </a:p>
          <a:p>
            <a:pPr marL="0" indent="0">
              <a:buNone/>
            </a:pPr>
            <a:endParaRPr lang="en-US" altLang="ja-JP" sz="4400" dirty="0">
              <a:solidFill>
                <a:srgbClr val="FFFF00"/>
              </a:solidFill>
            </a:endParaRPr>
          </a:p>
          <a:p>
            <a:pPr marL="0" indent="0">
              <a:buNone/>
            </a:pPr>
            <a:endParaRPr kumimoji="1" lang="en-US" altLang="ja-JP" sz="4400" dirty="0">
              <a:solidFill>
                <a:srgbClr val="FFFF00"/>
              </a:solidFill>
            </a:endParaRPr>
          </a:p>
          <a:p>
            <a:pPr marL="0" indent="0">
              <a:buNone/>
            </a:pPr>
            <a:endParaRPr lang="en-US" altLang="ja-JP" sz="4400" dirty="0">
              <a:solidFill>
                <a:srgbClr val="FFFF00"/>
              </a:solidFill>
            </a:endParaRPr>
          </a:p>
          <a:p>
            <a:pPr marL="0" indent="0">
              <a:buNone/>
            </a:pPr>
            <a:r>
              <a:rPr kumimoji="1" lang="ja-JP" altLang="en-US" sz="4400" dirty="0">
                <a:solidFill>
                  <a:srgbClr val="FFFF00"/>
                </a:solidFill>
              </a:rPr>
              <a:t>　</a:t>
            </a:r>
            <a:endParaRPr kumimoji="1" lang="en-US" altLang="ja-JP" sz="1100" dirty="0">
              <a:solidFill>
                <a:srgbClr val="FFFF00"/>
              </a:solidFill>
            </a:endParaRPr>
          </a:p>
          <a:p>
            <a:pPr marL="0" indent="0">
              <a:buNone/>
            </a:pPr>
            <a:endParaRPr kumimoji="1" lang="en-US" altLang="ja-JP" sz="900" dirty="0">
              <a:solidFill>
                <a:srgbClr val="FFFF00"/>
              </a:solidFill>
            </a:endParaRPr>
          </a:p>
          <a:p>
            <a:pPr marL="0" indent="0">
              <a:buNone/>
            </a:pPr>
            <a:endParaRPr lang="en-US" altLang="ja-JP" sz="4400" dirty="0">
              <a:solidFill>
                <a:srgbClr val="FFFF00"/>
              </a:solidFill>
            </a:endParaRPr>
          </a:p>
        </p:txBody>
      </p:sp>
      <p:pic>
        <p:nvPicPr>
          <p:cNvPr id="5" name="図 4">
            <a:extLst>
              <a:ext uri="{FF2B5EF4-FFF2-40B4-BE49-F238E27FC236}">
                <a16:creationId xmlns:a16="http://schemas.microsoft.com/office/drawing/2014/main" id="{50592A29-CEC5-43D6-9AAF-03ADA7E2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457" y="3276600"/>
            <a:ext cx="4114800" cy="2743200"/>
          </a:xfrm>
          <a:prstGeom prst="rect">
            <a:avLst/>
          </a:prstGeom>
        </p:spPr>
      </p:pic>
      <p:pic>
        <p:nvPicPr>
          <p:cNvPr id="8" name="図 7">
            <a:extLst>
              <a:ext uri="{FF2B5EF4-FFF2-40B4-BE49-F238E27FC236}">
                <a16:creationId xmlns:a16="http://schemas.microsoft.com/office/drawing/2014/main" id="{9C0815A6-6616-41D3-B9CB-152433BA4D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9974" y="3225800"/>
            <a:ext cx="4191000" cy="2794000"/>
          </a:xfrm>
          <a:prstGeom prst="rect">
            <a:avLst/>
          </a:prstGeom>
        </p:spPr>
      </p:pic>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1487" y="6400800"/>
            <a:ext cx="304800" cy="304800"/>
          </a:xfrm>
          <a:prstGeom prst="rect">
            <a:avLst/>
          </a:prstGeom>
        </p:spPr>
      </p:pic>
    </p:spTree>
    <p:extLst>
      <p:ext uri="{BB962C8B-B14F-4D97-AF65-F5344CB8AC3E}">
        <p14:creationId xmlns:p14="http://schemas.microsoft.com/office/powerpoint/2010/main" val="2029694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90600" y="304800"/>
            <a:ext cx="7239000" cy="6324600"/>
          </a:xfrm>
        </p:spPr>
        <p:txBody>
          <a:bodyPr/>
          <a:lstStyle/>
          <a:p>
            <a:pPr eaLnBrk="1" hangingPunct="1"/>
            <a:r>
              <a:rPr lang="ja-JP" altLang="en-US"/>
              <a:t>最後に</a:t>
            </a:r>
            <a:r>
              <a:rPr lang="en-US" altLang="ja-JP"/>
              <a:t/>
            </a:r>
            <a:br>
              <a:rPr lang="en-US" altLang="ja-JP"/>
            </a:br>
            <a:r>
              <a:rPr lang="en-US" altLang="ja-JP" sz="800"/>
              <a:t/>
            </a:r>
            <a:br>
              <a:rPr lang="en-US" altLang="ja-JP" sz="800"/>
            </a:br>
            <a:r>
              <a:rPr lang="ja-JP" altLang="en-US"/>
              <a:t>同窓会について</a:t>
            </a:r>
            <a:r>
              <a:rPr lang="en-US" altLang="ja-JP"/>
              <a:t/>
            </a:r>
            <a:br>
              <a:rPr lang="en-US" altLang="ja-JP"/>
            </a:br>
            <a:r>
              <a:rPr lang="ja-JP" altLang="en-US" sz="2400"/>
              <a:t>　</a:t>
            </a:r>
            <a:r>
              <a:rPr lang="en-US" altLang="ja-JP"/>
              <a:t/>
            </a:r>
            <a:br>
              <a:rPr lang="en-US" altLang="ja-JP"/>
            </a:br>
            <a:r>
              <a:rPr lang="ja-JP" altLang="en-US"/>
              <a:t>会費（入学の際に納入）</a:t>
            </a:r>
            <a:r>
              <a:rPr lang="en-US" altLang="ja-JP"/>
              <a:t/>
            </a:r>
            <a:br>
              <a:rPr lang="en-US" altLang="ja-JP"/>
            </a:br>
            <a:r>
              <a:rPr lang="ja-JP" altLang="en-US" sz="3200"/>
              <a:t>　</a:t>
            </a:r>
            <a:r>
              <a:rPr lang="en-US" altLang="ja-JP"/>
              <a:t/>
            </a:r>
            <a:br>
              <a:rPr lang="en-US" altLang="ja-JP"/>
            </a:br>
            <a:r>
              <a:rPr lang="ja-JP" altLang="en-US"/>
              <a:t>入会金：</a:t>
            </a:r>
            <a:r>
              <a:rPr lang="en-US" altLang="ja-JP"/>
              <a:t>2,000</a:t>
            </a:r>
            <a:r>
              <a:rPr lang="ja-JP" altLang="en-US"/>
              <a:t>円</a:t>
            </a:r>
            <a:r>
              <a:rPr lang="en-US" altLang="ja-JP"/>
              <a:t/>
            </a:r>
            <a:br>
              <a:rPr lang="en-US" altLang="ja-JP"/>
            </a:br>
            <a:r>
              <a:rPr lang="ja-JP" altLang="en-US"/>
              <a:t>前期課程：</a:t>
            </a:r>
            <a:r>
              <a:rPr lang="en-US" altLang="ja-JP"/>
              <a:t>2,000</a:t>
            </a:r>
            <a:r>
              <a:rPr lang="ja-JP" altLang="en-US"/>
              <a:t>円</a:t>
            </a:r>
            <a:r>
              <a:rPr lang="en-US" altLang="ja-JP"/>
              <a:t/>
            </a:r>
            <a:br>
              <a:rPr lang="en-US" altLang="ja-JP"/>
            </a:br>
            <a:r>
              <a:rPr lang="ja-JP" altLang="en-US"/>
              <a:t>後期課程：</a:t>
            </a:r>
            <a:r>
              <a:rPr lang="en-US" altLang="ja-JP"/>
              <a:t>3,000</a:t>
            </a:r>
            <a:r>
              <a:rPr lang="ja-JP" altLang="en-US"/>
              <a:t>円</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6531" y="6324600"/>
            <a:ext cx="304800" cy="304800"/>
          </a:xfrm>
          <a:prstGeom prst="rect">
            <a:avLst/>
          </a:prstGeom>
        </p:spPr>
      </p:pic>
    </p:spTree>
    <p:extLst>
      <p:ext uri="{BB962C8B-B14F-4D97-AF65-F5344CB8AC3E}">
        <p14:creationId xmlns:p14="http://schemas.microsoft.com/office/powerpoint/2010/main" val="1577173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510CBC3-E324-4B2F-8E02-14E424CA07FD}"/>
              </a:ext>
            </a:extLst>
          </p:cNvPr>
          <p:cNvSpPr>
            <a:spLocks noGrp="1"/>
          </p:cNvSpPr>
          <p:nvPr>
            <p:ph idx="1"/>
          </p:nvPr>
        </p:nvSpPr>
        <p:spPr>
          <a:xfrm>
            <a:off x="457200" y="457200"/>
            <a:ext cx="8229600" cy="5668963"/>
          </a:xfrm>
        </p:spPr>
        <p:txBody>
          <a:bodyPr>
            <a:normAutofit fontScale="70000" lnSpcReduction="20000"/>
          </a:bodyPr>
          <a:lstStyle/>
          <a:p>
            <a:endParaRPr kumimoji="1" lang="en-US" altLang="ja-JP" dirty="0"/>
          </a:p>
          <a:p>
            <a:pPr marL="0" indent="0">
              <a:buNone/>
            </a:pPr>
            <a:r>
              <a:rPr lang="ja-JP" altLang="en-US" sz="7000" dirty="0">
                <a:solidFill>
                  <a:srgbClr val="FFFF00"/>
                </a:solidFill>
              </a:rPr>
              <a:t>とにかく</a:t>
            </a:r>
            <a:r>
              <a:rPr lang="en-US" altLang="ja-JP" sz="7000" dirty="0">
                <a:solidFill>
                  <a:srgbClr val="FFFF00"/>
                </a:solidFill>
              </a:rPr>
              <a:t>…</a:t>
            </a:r>
          </a:p>
          <a:p>
            <a:pPr marL="0" indent="0">
              <a:buNone/>
            </a:pPr>
            <a:endParaRPr lang="en-US" altLang="ja-JP" sz="4400" dirty="0">
              <a:solidFill>
                <a:srgbClr val="FFFF00"/>
              </a:solidFill>
            </a:endParaRPr>
          </a:p>
          <a:p>
            <a:pPr marL="0" indent="0">
              <a:buNone/>
            </a:pPr>
            <a:r>
              <a:rPr lang="ja-JP" altLang="en-US" sz="4400" dirty="0">
                <a:solidFill>
                  <a:srgbClr val="FFFF00"/>
                </a:solidFill>
              </a:rPr>
              <a:t>・少なくとも毎日</a:t>
            </a:r>
            <a:r>
              <a:rPr lang="en-US" altLang="ja-JP" sz="4400" dirty="0">
                <a:solidFill>
                  <a:srgbClr val="FFFF00"/>
                </a:solidFill>
              </a:rPr>
              <a:t>1</a:t>
            </a:r>
            <a:r>
              <a:rPr lang="ja-JP" altLang="en-US" sz="4400" dirty="0">
                <a:solidFill>
                  <a:srgbClr val="FFFF00"/>
                </a:solidFill>
              </a:rPr>
              <a:t>回、</a:t>
            </a:r>
            <a:r>
              <a:rPr kumimoji="1" lang="ja-JP" altLang="en-US" sz="4400" dirty="0">
                <a:solidFill>
                  <a:srgbClr val="FFFF00"/>
                </a:solidFill>
              </a:rPr>
              <a:t>研究科ウェブサイト </a:t>
            </a:r>
            <a:r>
              <a:rPr kumimoji="1" lang="en-US" altLang="ja-JP" sz="4400" dirty="0">
                <a:solidFill>
                  <a:srgbClr val="FFFF00"/>
                </a:solidFill>
              </a:rPr>
              <a:t>/ </a:t>
            </a:r>
            <a:endParaRPr kumimoji="1" lang="en-US" altLang="ja-JP" sz="4400" dirty="0" smtClean="0">
              <a:solidFill>
                <a:srgbClr val="FFFF00"/>
              </a:solidFill>
            </a:endParaRPr>
          </a:p>
          <a:p>
            <a:pPr marL="0" indent="0">
              <a:buNone/>
            </a:pPr>
            <a:r>
              <a:rPr lang="en-US" altLang="ja-JP" sz="4400" dirty="0">
                <a:solidFill>
                  <a:srgbClr val="FFFF00"/>
                </a:solidFill>
              </a:rPr>
              <a:t> </a:t>
            </a:r>
            <a:r>
              <a:rPr lang="en-US" altLang="ja-JP" sz="4400" dirty="0" smtClean="0">
                <a:solidFill>
                  <a:srgbClr val="FFFF00"/>
                </a:solidFill>
              </a:rPr>
              <a:t> </a:t>
            </a:r>
            <a:r>
              <a:rPr lang="ja-JP" altLang="en-US" sz="4400" dirty="0" smtClean="0">
                <a:solidFill>
                  <a:srgbClr val="FFFF00"/>
                </a:solidFill>
              </a:rPr>
              <a:t>大学</a:t>
            </a:r>
            <a:r>
              <a:rPr lang="ja-JP" altLang="en-US" sz="4400" dirty="0">
                <a:solidFill>
                  <a:srgbClr val="FFFF00"/>
                </a:solidFill>
              </a:rPr>
              <a:t>ウェブサイト</a:t>
            </a:r>
            <a:r>
              <a:rPr kumimoji="1" lang="ja-JP" altLang="en-US" sz="4400" dirty="0">
                <a:solidFill>
                  <a:srgbClr val="FFFF00"/>
                </a:solidFill>
              </a:rPr>
              <a:t>をチェックする。</a:t>
            </a:r>
            <a:endParaRPr kumimoji="1" lang="en-US" altLang="ja-JP" sz="4400" dirty="0">
              <a:solidFill>
                <a:srgbClr val="FFFF00"/>
              </a:solidFill>
            </a:endParaRPr>
          </a:p>
          <a:p>
            <a:endParaRPr kumimoji="1" lang="en-US" altLang="ja-JP" sz="1100" dirty="0">
              <a:solidFill>
                <a:srgbClr val="FFFF00"/>
              </a:solidFill>
            </a:endParaRPr>
          </a:p>
          <a:p>
            <a:pPr marL="0" indent="0">
              <a:buNone/>
            </a:pPr>
            <a:r>
              <a:rPr lang="ja-JP" altLang="en-US" sz="4400" dirty="0">
                <a:solidFill>
                  <a:srgbClr val="FFFF00"/>
                </a:solidFill>
              </a:rPr>
              <a:t>・メールも頻繁にチェックする。メールは</a:t>
            </a:r>
            <a:r>
              <a:rPr lang="en-US" altLang="ja-JP" sz="4400" dirty="0" smtClean="0">
                <a:solidFill>
                  <a:srgbClr val="FFFF00"/>
                </a:solidFill>
              </a:rPr>
              <a:t>dc</a:t>
            </a:r>
          </a:p>
          <a:p>
            <a:pPr marL="0" indent="0">
              <a:buNone/>
            </a:pPr>
            <a:r>
              <a:rPr lang="en-US" altLang="ja-JP" sz="4400" dirty="0">
                <a:solidFill>
                  <a:srgbClr val="FFFF00"/>
                </a:solidFill>
              </a:rPr>
              <a:t> </a:t>
            </a:r>
            <a:r>
              <a:rPr lang="en-US" altLang="ja-JP" sz="4400" dirty="0" smtClean="0">
                <a:solidFill>
                  <a:srgbClr val="FFFF00"/>
                </a:solidFill>
              </a:rPr>
              <a:t> </a:t>
            </a:r>
            <a:r>
              <a:rPr lang="ja-JP" altLang="en-US" sz="4400" dirty="0" smtClean="0">
                <a:solidFill>
                  <a:srgbClr val="FFFF00"/>
                </a:solidFill>
              </a:rPr>
              <a:t>メール</a:t>
            </a:r>
            <a:r>
              <a:rPr lang="ja-JP" altLang="en-US" sz="4400" dirty="0">
                <a:solidFill>
                  <a:srgbClr val="FFFF00"/>
                </a:solidFill>
              </a:rPr>
              <a:t>（</a:t>
            </a:r>
            <a:r>
              <a:rPr lang="en-US" altLang="ja-JP" sz="4400" dirty="0">
                <a:solidFill>
                  <a:srgbClr val="FFFF00"/>
                </a:solidFill>
              </a:rPr>
              <a:t>…@dc.tohoku.ac.jp</a:t>
            </a:r>
            <a:r>
              <a:rPr lang="ja-JP" altLang="en-US" sz="4400" dirty="0">
                <a:solidFill>
                  <a:srgbClr val="FFFF00"/>
                </a:solidFill>
              </a:rPr>
              <a:t>）を使用すること。</a:t>
            </a:r>
            <a:endParaRPr lang="en-US" altLang="ja-JP" sz="4400" dirty="0">
              <a:solidFill>
                <a:srgbClr val="FFFF00"/>
              </a:solidFill>
            </a:endParaRPr>
          </a:p>
          <a:p>
            <a:pPr marL="0" indent="0">
              <a:buNone/>
            </a:pPr>
            <a:endParaRPr kumimoji="1" lang="en-US" altLang="ja-JP" sz="900" dirty="0">
              <a:solidFill>
                <a:srgbClr val="FFFF00"/>
              </a:solidFill>
            </a:endParaRPr>
          </a:p>
          <a:p>
            <a:pPr marL="0" indent="0">
              <a:buNone/>
            </a:pPr>
            <a:r>
              <a:rPr lang="ja-JP" altLang="en-US" sz="4400" dirty="0">
                <a:solidFill>
                  <a:srgbClr val="FFFF00"/>
                </a:solidFill>
              </a:rPr>
              <a:t>・事務手続きに関する情報は事務に確認すること</a:t>
            </a:r>
            <a:r>
              <a:rPr lang="ja-JP" altLang="en-US" sz="4400" dirty="0" smtClean="0">
                <a:solidFill>
                  <a:srgbClr val="FFFF00"/>
                </a:solidFill>
              </a:rPr>
              <a:t>。</a:t>
            </a:r>
            <a:endParaRPr lang="en-US" altLang="ja-JP" sz="4400" dirty="0" smtClean="0">
              <a:solidFill>
                <a:srgbClr val="FFFF00"/>
              </a:solidFill>
            </a:endParaRPr>
          </a:p>
          <a:p>
            <a:pPr marL="0" indent="0">
              <a:buNone/>
            </a:pPr>
            <a:r>
              <a:rPr lang="en-US" altLang="ja-JP" sz="4400" dirty="0">
                <a:solidFill>
                  <a:srgbClr val="FFFF00"/>
                </a:solidFill>
              </a:rPr>
              <a:t> </a:t>
            </a:r>
            <a:r>
              <a:rPr lang="en-US" altLang="ja-JP" sz="4400" dirty="0" smtClean="0">
                <a:solidFill>
                  <a:srgbClr val="FFFF00"/>
                </a:solidFill>
              </a:rPr>
              <a:t> </a:t>
            </a:r>
            <a:r>
              <a:rPr lang="ja-JP" altLang="en-US" sz="4400" dirty="0" smtClean="0">
                <a:solidFill>
                  <a:srgbClr val="FFFF00"/>
                </a:solidFill>
              </a:rPr>
              <a:t>先輩や教員の情報は</a:t>
            </a:r>
            <a:r>
              <a:rPr lang="ja-JP" altLang="en-US" sz="4400" dirty="0">
                <a:solidFill>
                  <a:srgbClr val="FFFF00"/>
                </a:solidFill>
              </a:rPr>
              <a:t>あてにならないこともある。</a:t>
            </a:r>
            <a:endParaRPr lang="en-US" altLang="ja-JP" sz="4400" dirty="0">
              <a:solidFill>
                <a:srgbClr val="FFFF00"/>
              </a:solidFill>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0600" y="6324600"/>
            <a:ext cx="304800" cy="304800"/>
          </a:xfrm>
          <a:prstGeom prst="rect">
            <a:avLst/>
          </a:prstGeom>
        </p:spPr>
      </p:pic>
    </p:spTree>
    <p:extLst>
      <p:ext uri="{BB962C8B-B14F-4D97-AF65-F5344CB8AC3E}">
        <p14:creationId xmlns:p14="http://schemas.microsoft.com/office/powerpoint/2010/main" val="4288449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90600" y="2209800"/>
            <a:ext cx="7467600" cy="1600200"/>
          </a:xfrm>
        </p:spPr>
        <p:txBody>
          <a:bodyPr/>
          <a:lstStyle/>
          <a:p>
            <a:pPr algn="l" eaLnBrk="1" hangingPunct="1"/>
            <a:r>
              <a:rPr lang="ja-JP" altLang="en-US" dirty="0"/>
              <a:t>ご清聴、ありがとうございました。</a:t>
            </a:r>
          </a:p>
        </p:txBody>
      </p:sp>
      <p:pic>
        <p:nvPicPr>
          <p:cNvPr id="43011" name="Picture 4" descr="Toh_J_L_N_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石版">
  <a:themeElements>
    <a:clrScheme name="石版">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版">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版">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石版</Template>
  <TotalTime>121</TotalTime>
  <Words>505</Words>
  <Application>Microsoft Office PowerPoint</Application>
  <PresentationFormat>画面に合わせる (4:3)</PresentationFormat>
  <Paragraphs>57</Paragraphs>
  <Slides>8</Slides>
  <Notes>1</Notes>
  <HiddenSlides>0</HiddenSlides>
  <MMClips>7</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8</vt:i4>
      </vt:variant>
    </vt:vector>
  </HeadingPairs>
  <TitlesOfParts>
    <vt:vector size="21" baseType="lpstr">
      <vt:lpstr>ＭＳ Ｐゴシック</vt:lpstr>
      <vt:lpstr>ＭＳ Ｐ明朝</vt:lpstr>
      <vt:lpstr>游ゴシック Light</vt:lpstr>
      <vt:lpstr>游明朝</vt:lpstr>
      <vt:lpstr>Arial</vt:lpstr>
      <vt:lpstr>Calibri</vt:lpstr>
      <vt:lpstr>Calisto MT</vt:lpstr>
      <vt:lpstr>Century</vt:lpstr>
      <vt:lpstr>Times New Roman</vt:lpstr>
      <vt:lpstr>Trebuchet MS</vt:lpstr>
      <vt:lpstr>Wingdings 2</vt:lpstr>
      <vt:lpstr>石版</vt:lpstr>
      <vt:lpstr>Acrobat Document</vt:lpstr>
      <vt:lpstr>　　　　　　　　COVID-19対策   ・体調に異常または不安がある場合は、大学施設への入構を控える。  ・院生室等での３密回避  ・入構の際のQRコード読み取り   詳しくは、研究科ウエブサイト、大学ウエブサイトを参照</vt:lpstr>
      <vt:lpstr>　　　　　</vt:lpstr>
      <vt:lpstr>　　　　　</vt:lpstr>
      <vt:lpstr>　　　　　</vt:lpstr>
      <vt:lpstr>PowerPoint プレゼンテーション</vt:lpstr>
      <vt:lpstr>最後に  同窓会について 　 会費（入学の際に納入） 　 入会金：2,000円 前期課程：2,000円 後期課程：3,000円</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1234567</dc:creator>
  <cp:keywords>28</cp:keywords>
  <cp:lastModifiedBy>hiroe</cp:lastModifiedBy>
  <cp:revision>134</cp:revision>
  <cp:lastPrinted>2021-04-02T00:00:30Z</cp:lastPrinted>
  <dcterms:created xsi:type="dcterms:W3CDTF">2011-04-21T02:46:19Z</dcterms:created>
  <dcterms:modified xsi:type="dcterms:W3CDTF">2021-04-02T01:20:57Z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