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7099300" cy="10234613"/>
  <p:embeddedFontLst>
    <p:embeddedFont>
      <p:font typeface="Georgia" panose="02040502050405020303" pitchFamily="18" charset="0"/>
      <p:regular r:id="rId23"/>
      <p:bold r:id="rId24"/>
      <p:italic r:id="rId25"/>
      <p:boldItalic r:id="rId26"/>
    </p:embeddedFont>
    <p:embeddedFont>
      <p:font typeface="Helvetica Neue" panose="020B0600070205080204" charset="0"/>
      <p:regular r:id="rId27"/>
      <p:bold r:id="rId28"/>
      <p:italic r:id="rId29"/>
      <p:boldItalic r:id="rId30"/>
    </p:embeddedFont>
    <p:embeddedFont>
      <p:font typeface="Trebuchet MS" panose="020B0603020202020204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hPqmoCGiZ7LZk0ahevbs4sU154s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DCACA1-16AB-621E-E3A7-5C4658F5EBD3}" name="Asuka Matsumoto" initials="AM" userId="f3eff3a6ed155880" providerId="Windows Live"/>
  <p188:author id="{AEA43BCD-EBBB-561C-2292-803E7608920C}" name="荘司　望美" initials="荘司　望美" userId="S-1-5-21-384504412-2977112064-1399163302-34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font" Target="fonts/font12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40" Type="http://customschemas.google.com/relationships/presentationmetadata" Target="metadata"/><Relationship Id="rId45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2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6" y="2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1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1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p11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2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0" name="Google Shape;190;p12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13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7" name="Google Shape;197;p13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5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5" name="Google Shape;215;p15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p16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3" name="Google Shape;223;p16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7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8" name="Google Shape;22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8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5" name="Google Shape;235;p18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1" name="Google Shape;24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Google Shape;247;p21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1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09d33eb756_0_0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300" cy="4605600"/>
          </a:xfrm>
          <a:prstGeom prst="rect">
            <a:avLst/>
          </a:prstGeom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g209d33eb75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4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5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40;p6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7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" name="Google Shape;148;p7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8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8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9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5" name="Google Shape;165;p9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0:notes"/>
          <p:cNvSpPr txBox="1">
            <a:spLocks noGrp="1"/>
          </p:cNvSpPr>
          <p:nvPr>
            <p:ph type="body" idx="1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" name="Google Shape;173;p10:notes"/>
          <p:cNvSpPr txBox="1">
            <a:spLocks noGrp="1"/>
          </p:cNvSpPr>
          <p:nvPr>
            <p:ph type="sldNum" idx="12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タイトル スライド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2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" name="Google Shape;22;p24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" name="Google Shape;23;p24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24"/>
          <p:cNvSpPr txBox="1"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40"/>
              </a:spcBef>
              <a:spcAft>
                <a:spcPts val="0"/>
              </a:spcAft>
              <a:buSzPts val="2860"/>
              <a:buNone/>
              <a:defRPr sz="2200">
                <a:solidFill>
                  <a:schemeClr val="dk2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234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208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300"/>
              </a:spcAft>
              <a:buSzPts val="182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6912"/>
              <a:buChar char="*"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3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body" idx="1"/>
          </p:nvPr>
        </p:nvSpPr>
        <p:spPr>
          <a:xfrm rot="5400000">
            <a:off x="3368040" y="-731521"/>
            <a:ext cx="3474720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3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3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 rot="5400000">
            <a:off x="-436711" y="1966987"/>
            <a:ext cx="5238339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888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 rot="5400000">
            <a:off x="3291392" y="764240"/>
            <a:ext cx="4894729" cy="482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4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4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" name="Google Shape;37;p26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Google Shape;38;p26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" name="Google Shape;39;p2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" name="Google Shape;40;p26"/>
          <p:cNvSpPr txBox="1"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888"/>
              <a:buChar char="*"/>
              <a:defRPr sz="46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2600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7"/>
          <p:cNvSpPr txBox="1">
            <a:spLocks noGrp="1"/>
          </p:cNvSpPr>
          <p:nvPr>
            <p:ph type="body" idx="1"/>
          </p:nvPr>
        </p:nvSpPr>
        <p:spPr>
          <a:xfrm>
            <a:off x="1142999" y="731519"/>
            <a:ext cx="3346704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body" idx="2"/>
          </p:nvPr>
        </p:nvSpPr>
        <p:spPr>
          <a:xfrm>
            <a:off x="4645152" y="731520"/>
            <a:ext cx="3346704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3120"/>
              <a:buNone/>
              <a:defRPr sz="2400" b="1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300"/>
              </a:spcAft>
              <a:buSzPts val="208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2"/>
          </p:nvPr>
        </p:nvSpPr>
        <p:spPr>
          <a:xfrm>
            <a:off x="1156447" y="1400327"/>
            <a:ext cx="334670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2pPr>
            <a:lvl3pPr marL="1371600" lvl="2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5pPr>
            <a:lvl6pPr marL="2743200" lvl="5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6pPr>
            <a:lvl7pPr marL="3200400" lvl="6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7pPr>
            <a:lvl8pPr marL="3657600" lvl="7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8pPr>
            <a:lvl9pPr marL="4114800" lvl="8" indent="-360679" algn="l">
              <a:spcBef>
                <a:spcPts val="320"/>
              </a:spcBef>
              <a:spcAft>
                <a:spcPts val="300"/>
              </a:spcAft>
              <a:buSzPts val="2080"/>
              <a:buChar char="*"/>
              <a:defRPr sz="1600"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body" idx="3"/>
          </p:nvPr>
        </p:nvSpPr>
        <p:spPr>
          <a:xfrm>
            <a:off x="4647302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3120"/>
              <a:buNone/>
              <a:defRPr sz="2400" b="1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300"/>
              </a:spcAft>
              <a:buSzPts val="208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4"/>
          </p:nvPr>
        </p:nvSpPr>
        <p:spPr>
          <a:xfrm>
            <a:off x="4645025" y="1399032"/>
            <a:ext cx="334670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2pPr>
            <a:lvl3pPr marL="1371600" lvl="2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5pPr>
            <a:lvl6pPr marL="2743200" lvl="5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6pPr>
            <a:lvl7pPr marL="3200400" lvl="6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7pPr>
            <a:lvl8pPr marL="3657600" lvl="7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8pPr>
            <a:lvl9pPr marL="4114800" lvl="8" indent="-360679" algn="l">
              <a:spcBef>
                <a:spcPts val="320"/>
              </a:spcBef>
              <a:spcAft>
                <a:spcPts val="300"/>
              </a:spcAft>
              <a:buSzPts val="2080"/>
              <a:buChar char="*"/>
              <a:defRPr sz="1600"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0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1"/>
          <p:cNvSpPr txBox="1"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584"/>
              <a:buChar char="*"/>
              <a:defRPr sz="28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body" idx="1"/>
          </p:nvPr>
        </p:nvSpPr>
        <p:spPr>
          <a:xfrm>
            <a:off x="4593515" y="731520"/>
            <a:ext cx="4017085" cy="489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10210" algn="l">
              <a:spcBef>
                <a:spcPts val="440"/>
              </a:spcBef>
              <a:spcAft>
                <a:spcPts val="0"/>
              </a:spcAft>
              <a:buSzPts val="2860"/>
              <a:buChar char="*"/>
              <a:defRPr sz="2200"/>
            </a:lvl1pPr>
            <a:lvl2pPr marL="914400" lvl="1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44170" algn="l">
              <a:spcBef>
                <a:spcPts val="300"/>
              </a:spcBef>
              <a:spcAft>
                <a:spcPts val="0"/>
              </a:spcAft>
              <a:buSzPts val="1820"/>
              <a:buChar char="*"/>
              <a:defRPr sz="1400"/>
            </a:lvl5pPr>
            <a:lvl6pPr marL="2743200" lvl="5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6pPr>
            <a:lvl7pPr marL="3200400" lvl="6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7pPr>
            <a:lvl8pPr marL="3657600" lvl="7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8pPr>
            <a:lvl9pPr marL="4114800" lvl="8" indent="-393700" algn="l">
              <a:spcBef>
                <a:spcPts val="400"/>
              </a:spcBef>
              <a:spcAft>
                <a:spcPts val="300"/>
              </a:spcAft>
              <a:buSzPts val="2600"/>
              <a:buChar char="*"/>
              <a:defRPr sz="2000"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body" idx="2"/>
          </p:nvPr>
        </p:nvSpPr>
        <p:spPr>
          <a:xfrm>
            <a:off x="1075765" y="3497802"/>
            <a:ext cx="3388660" cy="2139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82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56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3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17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タイトル付きの図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2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9" name="Google Shape;79;p32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0" name="Google Shape;80;p3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1" name="Google Shape;81;p32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2" name="Google Shape;82;p32"/>
          <p:cNvSpPr>
            <a:spLocks noGrp="1"/>
          </p:cNvSpPr>
          <p:nvPr>
            <p:ph type="pic" idx="2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rgbClr val="8BC9F7"/>
          </a:solidFill>
          <a:ln>
            <a:noFill/>
          </a:ln>
          <a:effectLst>
            <a:reflection stA="23000" endA="300" endPos="28000" sy="-100000" algn="bl" rotWithShape="0"/>
          </a:effectLst>
        </p:spPr>
      </p:sp>
      <p:sp>
        <p:nvSpPr>
          <p:cNvPr id="83" name="Google Shape;83;p32"/>
          <p:cNvSpPr txBox="1">
            <a:spLocks noGrp="1"/>
          </p:cNvSpPr>
          <p:nvPr>
            <p:ph type="body" idx="1"/>
          </p:nvPr>
        </p:nvSpPr>
        <p:spPr>
          <a:xfrm>
            <a:off x="877887" y="1010486"/>
            <a:ext cx="3694114" cy="216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360680" algn="l">
              <a:spcBef>
                <a:spcPts val="320"/>
              </a:spcBef>
              <a:spcAft>
                <a:spcPts val="0"/>
              </a:spcAft>
              <a:buSzPts val="2080"/>
              <a:buFont typeface="Georgia"/>
              <a:buChar char="*"/>
              <a:defRPr sz="16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56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3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17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2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888"/>
              <a:buChar char="*"/>
              <a:defRPr sz="46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D4FE"/>
            </a:gs>
            <a:gs pos="60000">
              <a:srgbClr val="FFFFFF"/>
            </a:gs>
            <a:gs pos="100000">
              <a:srgbClr val="54BD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Google Shape;11;p23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" name="Google Shape;12;p23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" name="Google Shape;13;p2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" name="Google Shape;14;p23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0210" algn="l" rtl="0">
              <a:spcBef>
                <a:spcPts val="4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  <a:defRPr sz="2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93700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77189" algn="l" rtl="0">
              <a:spcBef>
                <a:spcPts val="360"/>
              </a:spcBef>
              <a:spcAft>
                <a:spcPts val="0"/>
              </a:spcAft>
              <a:buClr>
                <a:srgbClr val="C3260C"/>
              </a:buClr>
              <a:buSzPts val="2340"/>
              <a:buFont typeface="Georgia"/>
              <a:buChar char="*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60680" algn="l" rtl="0">
              <a:spcBef>
                <a:spcPts val="320"/>
              </a:spcBef>
              <a:spcAft>
                <a:spcPts val="0"/>
              </a:spcAft>
              <a:buClr>
                <a:srgbClr val="C3260C"/>
              </a:buClr>
              <a:buSzPts val="2080"/>
              <a:buFont typeface="Georgia"/>
              <a:buChar char="*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4170" algn="l" rtl="0">
              <a:spcBef>
                <a:spcPts val="300"/>
              </a:spcBef>
              <a:spcAft>
                <a:spcPts val="30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ftr" idx="11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1200" b="1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int-kkdk@grp.tohoku.ac.j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tohoku.ac.jp/intcul-student-99info-board-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1547664" y="4725144"/>
            <a:ext cx="6986638" cy="1112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860"/>
              <a:buNone/>
            </a:pPr>
            <a:r>
              <a:rPr lang="en-US" dirty="0"/>
              <a:t>Graduate School of International Cultural Studies Tohoku University </a:t>
            </a:r>
            <a:endParaRPr dirty="0"/>
          </a:p>
        </p:txBody>
      </p:sp>
      <p:sp>
        <p:nvSpPr>
          <p:cNvPr id="106" name="Google Shape;106;p1"/>
          <p:cNvSpPr txBox="1"/>
          <p:nvPr/>
        </p:nvSpPr>
        <p:spPr>
          <a:xfrm>
            <a:off x="539552" y="2204864"/>
            <a:ext cx="8316300" cy="1446900"/>
          </a:xfrm>
          <a:prstGeom prst="rect">
            <a:avLst/>
          </a:prstGeom>
          <a:solidFill>
            <a:schemeClr val="lt1"/>
          </a:solidFill>
          <a:ln w="15875" cap="flat" cmpd="sng">
            <a:solidFill>
              <a:srgbClr val="1A95C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Orientation for New Students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Spring 2024</a:t>
            </a:r>
            <a:endParaRPr dirty="0"/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80312" y="260648"/>
            <a:ext cx="1140935" cy="1754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1520" y="260648"/>
            <a:ext cx="1965490" cy="16064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title"/>
          </p:nvPr>
        </p:nvSpPr>
        <p:spPr>
          <a:xfrm>
            <a:off x="-180528" y="548680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73888" algn="r" rtl="0">
              <a:spcBef>
                <a:spcPts val="0"/>
              </a:spcBef>
              <a:spcAft>
                <a:spcPts val="0"/>
              </a:spcAft>
              <a:buSzPts val="5888"/>
              <a:buChar char="*"/>
            </a:pPr>
            <a:r>
              <a:rPr lang="en-US" dirty="0"/>
              <a:t>Course Registration</a:t>
            </a:r>
            <a:endParaRPr dirty="0"/>
          </a:p>
        </p:txBody>
      </p:sp>
      <p:sp>
        <p:nvSpPr>
          <p:cNvPr id="186" name="Google Shape;186;p11"/>
          <p:cNvSpPr/>
          <p:nvPr/>
        </p:nvSpPr>
        <p:spPr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Curriculum/Doctor</a:t>
            </a:r>
            <a:endParaRPr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AF0B9C0-DAD8-2225-9DDA-3A98759CC227}"/>
              </a:ext>
            </a:extLst>
          </p:cNvPr>
          <p:cNvSpPr txBox="1">
            <a:spLocks/>
          </p:cNvSpPr>
          <p:nvPr/>
        </p:nvSpPr>
        <p:spPr>
          <a:xfrm>
            <a:off x="473324" y="1484784"/>
            <a:ext cx="854022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To register for courses, you must: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u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se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the Student Affairs Information System and register for your courses online. 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ubmit your course registration form to the Academic Affairs Office via the Google Form. 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c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omplete registration between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April 8 (Mon) and April 19</a:t>
            </a:r>
            <a:r>
              <a:rPr lang="ja-JP" altLang="en-US" sz="2600" dirty="0">
                <a:solidFill>
                  <a:srgbClr val="FF0000"/>
                </a:solidFill>
                <a:latin typeface="Trebuchet MS"/>
                <a:ea typeface="HGｺﾞｼｯｸM" panose="020B0609000000000000" pitchFamily="49" charset="-128"/>
              </a:rPr>
              <a:t> 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(Fri)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90144" algn="r" rtl="0">
              <a:spcBef>
                <a:spcPts val="0"/>
              </a:spcBef>
              <a:spcAft>
                <a:spcPts val="0"/>
              </a:spcAft>
              <a:buSzPts val="6144"/>
              <a:buChar char="*"/>
            </a:pPr>
            <a:r>
              <a:rPr lang="en-US" sz="4800" dirty="0">
                <a:latin typeface="Helvetica Neue"/>
                <a:ea typeface="Helvetica Neue"/>
                <a:cs typeface="Helvetica Neue"/>
                <a:sym typeface="Helvetica Neue"/>
              </a:rPr>
              <a:t>Schedule</a:t>
            </a:r>
            <a:br>
              <a:rPr lang="en-US" sz="4800" dirty="0">
                <a:latin typeface="Helvetica Neue"/>
                <a:ea typeface="Helvetica Neue"/>
                <a:cs typeface="Helvetica Neue"/>
                <a:sym typeface="Helvetica Neue"/>
              </a:rPr>
            </a:br>
            <a:endParaRPr dirty="0"/>
          </a:p>
        </p:txBody>
      </p:sp>
      <p:pic>
        <p:nvPicPr>
          <p:cNvPr id="193" name="Google Shape;19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3"/>
          <p:cNvSpPr txBox="1">
            <a:spLocks noGrp="1"/>
          </p:cNvSpPr>
          <p:nvPr>
            <p:ph type="title"/>
          </p:nvPr>
        </p:nvSpPr>
        <p:spPr>
          <a:xfrm>
            <a:off x="395536" y="326728"/>
            <a:ext cx="8496944" cy="122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20040" algn="l" rtl="0">
              <a:spcBef>
                <a:spcPts val="0"/>
              </a:spcBef>
              <a:spcAft>
                <a:spcPts val="0"/>
              </a:spcAft>
              <a:buSzPts val="3840"/>
              <a:buChar char="*"/>
            </a:pPr>
            <a: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  <a:t>Important Events in the 2 Years  </a:t>
            </a:r>
            <a:b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  <a:t>for </a:t>
            </a:r>
            <a:r>
              <a:rPr lang="en-US" sz="3000" u="sng" dirty="0">
                <a:latin typeface="Helvetica Neue"/>
                <a:ea typeface="Helvetica Neue"/>
                <a:cs typeface="Helvetica Neue"/>
                <a:sym typeface="Helvetica Neue"/>
              </a:rPr>
              <a:t>Master’s Students</a:t>
            </a:r>
            <a:endParaRPr sz="3000" u="sng" dirty="0"/>
          </a:p>
        </p:txBody>
      </p:sp>
      <p:sp>
        <p:nvSpPr>
          <p:cNvPr id="201" name="Google Shape;201;p13"/>
          <p:cNvSpPr/>
          <p:nvPr/>
        </p:nvSpPr>
        <p:spPr>
          <a:xfrm>
            <a:off x="6660232" y="0"/>
            <a:ext cx="2356277" cy="65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(2) Schedule/Master</a:t>
            </a:r>
            <a:endParaRPr sz="20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5589BD9-F26F-5282-86F3-B6FD80ACCBC0}"/>
              </a:ext>
            </a:extLst>
          </p:cNvPr>
          <p:cNvSpPr txBox="1">
            <a:spLocks/>
          </p:cNvSpPr>
          <p:nvPr/>
        </p:nvSpPr>
        <p:spPr>
          <a:xfrm>
            <a:off x="467543" y="1556792"/>
            <a:ext cx="8548965" cy="48965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The 1</a:t>
            </a:r>
            <a:r>
              <a:rPr kumimoji="1" lang="en-US" altLang="ja-JP" sz="2200" b="1" i="0" u="sng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st</a:t>
            </a: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semester 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Submit the “Research Title” Form (the end of December)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Give a “Research Title” presentation (late January)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HGｺﾞｼｯｸM" panose="020B0609000000000000" pitchFamily="49" charset="-128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End of the 3</a:t>
            </a:r>
            <a:r>
              <a:rPr kumimoji="1" lang="en-US" altLang="ja-JP" sz="2200" b="1" i="0" u="sng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rd</a:t>
            </a: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semester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Give a “Thesis Plan” presentation 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HGｺﾞｼｯｸM" panose="020B0609000000000000" pitchFamily="49" charset="-128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During the 4</a:t>
            </a:r>
            <a:r>
              <a:rPr kumimoji="1" lang="en-US" altLang="ja-JP" sz="2200" b="1" i="0" u="sng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</a:t>
            </a:r>
            <a:r>
              <a:rPr kumimoji="1" lang="en-US" altLang="ja-JP" sz="2200" b="1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semester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Submit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the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m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aster’s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thesis along with the “Master’s Thesis Title Registration” form 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Give a presentation on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your Master’s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thesis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Pass the oral examination (Defense)</a:t>
            </a: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HGｺﾞｼｯｸM" panose="020B0609000000000000" pitchFamily="49" charset="-128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"/>
          <p:cNvSpPr txBox="1">
            <a:spLocks noGrp="1"/>
          </p:cNvSpPr>
          <p:nvPr>
            <p:ph type="title"/>
          </p:nvPr>
        </p:nvSpPr>
        <p:spPr>
          <a:xfrm>
            <a:off x="395536" y="326728"/>
            <a:ext cx="8496944" cy="122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20040" algn="l" rtl="0">
              <a:spcBef>
                <a:spcPts val="0"/>
              </a:spcBef>
              <a:spcAft>
                <a:spcPts val="0"/>
              </a:spcAft>
              <a:buSzPts val="3840"/>
              <a:buChar char="*"/>
            </a:pPr>
            <a: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  <a:t>Important Events in 3 Years  </a:t>
            </a:r>
            <a:b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</a:t>
            </a:r>
            <a:r>
              <a:rPr lang="en-US" sz="3000" u="sng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Doctoral S</a:t>
            </a:r>
            <a:r>
              <a:rPr lang="en-US" sz="3000" u="sng" dirty="0">
                <a:latin typeface="Helvetica Neue"/>
                <a:ea typeface="Helvetica Neue"/>
                <a:cs typeface="Helvetica Neue"/>
                <a:sym typeface="Helvetica Neue"/>
              </a:rPr>
              <a:t>tudents</a:t>
            </a:r>
            <a:endParaRPr sz="3000" u="sng" dirty="0"/>
          </a:p>
        </p:txBody>
      </p:sp>
      <p:sp>
        <p:nvSpPr>
          <p:cNvPr id="209" name="Google Shape;209;p14"/>
          <p:cNvSpPr/>
          <p:nvPr/>
        </p:nvSpPr>
        <p:spPr>
          <a:xfrm>
            <a:off x="6732240" y="21382"/>
            <a:ext cx="2284269" cy="54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(2) Schedule/Doctor</a:t>
            </a:r>
            <a:endParaRPr sz="2000" dirty="0">
              <a:solidFill>
                <a:srgbClr val="7030A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10" name="Google Shape;210;p14"/>
          <p:cNvCxnSpPr/>
          <p:nvPr/>
        </p:nvCxnSpPr>
        <p:spPr>
          <a:xfrm>
            <a:off x="8532440" y="2060848"/>
            <a:ext cx="0" cy="3456384"/>
          </a:xfrm>
          <a:prstGeom prst="straightConnector1">
            <a:avLst/>
          </a:prstGeom>
          <a:noFill/>
          <a:ln w="50800" cap="flat" cmpd="sng">
            <a:solidFill>
              <a:schemeClr val="accent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211" name="Google Shape;211;p14"/>
          <p:cNvSpPr/>
          <p:nvPr/>
        </p:nvSpPr>
        <p:spPr>
          <a:xfrm>
            <a:off x="6300192" y="3789040"/>
            <a:ext cx="1512168" cy="1728192"/>
          </a:xfrm>
          <a:prstGeom prst="wedgeRoundRectCallout">
            <a:avLst>
              <a:gd name="adj1" fmla="val 88865"/>
              <a:gd name="adj2" fmla="val -62391"/>
              <a:gd name="adj3" fmla="val 16667"/>
            </a:avLst>
          </a:prstGeom>
          <a:solidFill>
            <a:schemeClr val="accent1"/>
          </a:solidFill>
          <a:ln w="15875" cap="flat" cmpd="sng">
            <a:solidFill>
              <a:srgbClr val="1D2C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Publish at least two academic papers</a:t>
            </a: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12A375C-C099-F9E8-E677-04775525B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1330933"/>
            <a:ext cx="8272989" cy="520033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8CF265-CE3F-C732-C438-4C901E467471}"/>
              </a:ext>
            </a:extLst>
          </p:cNvPr>
          <p:cNvSpPr txBox="1"/>
          <p:nvPr/>
        </p:nvSpPr>
        <p:spPr>
          <a:xfrm>
            <a:off x="1772704" y="3082966"/>
            <a:ext cx="3029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/>
              <a:t>n</a:t>
            </a:r>
            <a:endParaRPr kumimoji="1" lang="ja-JP" alt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5"/>
          <p:cNvSpPr txBox="1">
            <a:spLocks noGrp="1"/>
          </p:cNvSpPr>
          <p:nvPr>
            <p:ph type="title"/>
          </p:nvPr>
        </p:nvSpPr>
        <p:spPr>
          <a:xfrm>
            <a:off x="467544" y="672113"/>
            <a:ext cx="8496944" cy="714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20040" algn="l" rtl="0">
              <a:spcBef>
                <a:spcPts val="0"/>
              </a:spcBef>
              <a:spcAft>
                <a:spcPts val="0"/>
              </a:spcAft>
              <a:buSzPts val="3840"/>
              <a:buChar char="*"/>
            </a:pPr>
            <a:r>
              <a:rPr lang="en-US" sz="3000" dirty="0">
                <a:latin typeface="Helvetica Neue"/>
                <a:ea typeface="Helvetica Neue"/>
                <a:cs typeface="Helvetica Neue"/>
                <a:sym typeface="Helvetica Neue"/>
              </a:rPr>
              <a:t>Academic Portfolios </a:t>
            </a:r>
            <a:r>
              <a:rPr lang="en-US" sz="3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</a:t>
            </a:r>
            <a:r>
              <a:rPr lang="en-US" sz="3000" u="sng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Doctor</a:t>
            </a:r>
            <a:r>
              <a:rPr lang="en-US" sz="3000" u="sng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 S</a:t>
            </a:r>
            <a:r>
              <a:rPr lang="en-US" sz="3000" u="sng" dirty="0">
                <a:latin typeface="Helvetica Neue"/>
                <a:ea typeface="Helvetica Neue"/>
                <a:cs typeface="Helvetica Neue"/>
                <a:sym typeface="Helvetica Neue"/>
              </a:rPr>
              <a:t>tudents</a:t>
            </a:r>
            <a:endParaRPr sz="3000" u="sng" dirty="0"/>
          </a:p>
        </p:txBody>
      </p:sp>
      <p:sp>
        <p:nvSpPr>
          <p:cNvPr id="219" name="Google Shape;219;p15"/>
          <p:cNvSpPr/>
          <p:nvPr/>
        </p:nvSpPr>
        <p:spPr>
          <a:xfrm>
            <a:off x="6732240" y="21382"/>
            <a:ext cx="2284269" cy="54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(2) Schedule/Doctor</a:t>
            </a:r>
            <a:endParaRPr sz="2000" dirty="0">
              <a:solidFill>
                <a:srgbClr val="7030A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6983512-F596-7F90-420C-E36CE1D18B2C}"/>
              </a:ext>
            </a:extLst>
          </p:cNvPr>
          <p:cNvSpPr txBox="1">
            <a:spLocks/>
          </p:cNvSpPr>
          <p:nvPr/>
        </p:nvSpPr>
        <p:spPr>
          <a:xfrm>
            <a:off x="261513" y="1386265"/>
            <a:ext cx="8909005" cy="5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The purpose of the portfolio is to: 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1) show a clear roadmap to the doctoral degree.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2) help the students manage their own preparations and progress in an organized manner.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3) review the student’s research plan and timeline and make changes as appropriate. 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HGｺﾞｼｯｸM" panose="020B0609000000000000" pitchFamily="49" charset="-128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Student portfolios are created in Google Classroom.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   You are registered as a student in your own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C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lassroom. 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   Please follow the instructions from the Academic Affairs Office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   for more details about how to use the 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Cl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assroom.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"/>
          <p:cNvSpPr txBox="1">
            <a:spLocks noGrp="1"/>
          </p:cNvSpPr>
          <p:nvPr>
            <p:ph type="title"/>
          </p:nvPr>
        </p:nvSpPr>
        <p:spPr>
          <a:xfrm>
            <a:off x="339393" y="2769708"/>
            <a:ext cx="846521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73888" algn="ctr" rtl="0">
              <a:spcBef>
                <a:spcPts val="0"/>
              </a:spcBef>
              <a:spcAft>
                <a:spcPts val="0"/>
              </a:spcAft>
              <a:buSzPts val="5888"/>
              <a:buChar char="*"/>
            </a:pPr>
            <a:r>
              <a:rPr lang="en-US" dirty="0"/>
              <a:t>Other Important Information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7"/>
          <p:cNvSpPr txBox="1">
            <a:spLocks noGrp="1"/>
          </p:cNvSpPr>
          <p:nvPr>
            <p:ph type="body" idx="1"/>
          </p:nvPr>
        </p:nvSpPr>
        <p:spPr>
          <a:xfrm>
            <a:off x="467544" y="836711"/>
            <a:ext cx="8352928" cy="5718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67309" algn="l" rtl="0">
              <a:spcBef>
                <a:spcPts val="0"/>
              </a:spcBef>
              <a:spcAft>
                <a:spcPts val="0"/>
              </a:spcAft>
              <a:buSzPts val="1820"/>
              <a:buNone/>
            </a:pPr>
            <a:endParaRPr sz="1400"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/>
              <a:t>The school’s website must be checked daily.</a:t>
            </a:r>
          </a:p>
          <a:p>
            <a:pPr marL="228600" indent="-181610">
              <a:spcBef>
                <a:spcPts val="740"/>
              </a:spcBef>
              <a:buSzPts val="2860"/>
            </a:pPr>
            <a:r>
              <a:rPr lang="en-US" altLang="ja-JP" sz="2400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If you have any cold-like symptoms, such as a high fever, you need to refrain from coming to school. </a:t>
            </a:r>
            <a:endParaRPr dirty="0"/>
          </a:p>
          <a:p>
            <a:pPr marL="45720" lvl="0" indent="0" algn="l" rtl="0">
              <a:spcBef>
                <a:spcPts val="600"/>
              </a:spcBef>
              <a:spcAft>
                <a:spcPts val="0"/>
              </a:spcAft>
              <a:buSzPts val="1950"/>
              <a:buNone/>
            </a:pPr>
            <a:endParaRPr sz="1500"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/>
              <a:t>When you are sick, you can visit the health management center on campus (the nearest one is on Kawauchi North Campus, see the Student Handbook at </a:t>
            </a:r>
            <a:r>
              <a:rPr lang="en-US" dirty="0">
                <a:solidFill>
                  <a:schemeClr val="dk1"/>
                </a:solidFill>
              </a:rPr>
              <a:t>page 10</a:t>
            </a:r>
            <a:r>
              <a:rPr lang="en-US" dirty="0"/>
              <a:t>). </a:t>
            </a:r>
            <a:r>
              <a:rPr lang="en-US" dirty="0">
                <a:solidFill>
                  <a:schemeClr val="tx1"/>
                </a:solidFill>
              </a:rPr>
              <a:t>Bring</a:t>
            </a:r>
            <a:r>
              <a:rPr lang="en-US" dirty="0"/>
              <a:t> your health insurance card with you.</a:t>
            </a:r>
            <a:endParaRPr dirty="0"/>
          </a:p>
          <a:p>
            <a:pPr marL="45720" lvl="0" indent="0" algn="l" rtl="0">
              <a:spcBef>
                <a:spcPts val="580"/>
              </a:spcBef>
              <a:spcAft>
                <a:spcPts val="0"/>
              </a:spcAft>
              <a:buSzPts val="1820"/>
              <a:buNone/>
            </a:pPr>
            <a:endParaRPr sz="1400"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/>
              <a:t>You must purchase student injury/liability insurance 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r>
              <a:rPr lang="en-US" dirty="0"/>
              <a:t> (see </a:t>
            </a:r>
            <a:r>
              <a:rPr lang="en-US" dirty="0">
                <a:solidFill>
                  <a:schemeClr val="dk1"/>
                </a:solidFill>
              </a:rPr>
              <a:t>page 12 </a:t>
            </a:r>
            <a:r>
              <a:rPr lang="en-US" dirty="0"/>
              <a:t>– also pink/blue sheets in the package –about 2500 yen for </a:t>
            </a:r>
            <a:r>
              <a:rPr lang="en-US" dirty="0">
                <a:solidFill>
                  <a:schemeClr val="tx1"/>
                </a:solidFill>
              </a:rPr>
              <a:t>master’s students and 3600 yen for doctoral </a:t>
            </a:r>
            <a:r>
              <a:rPr lang="en-US" dirty="0"/>
              <a:t>students)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/>
              <a:t>Consultation services: see pages 55</a:t>
            </a:r>
            <a:r>
              <a:rPr lang="en-US" dirty="0">
                <a:solidFill>
                  <a:schemeClr val="dk1"/>
                </a:solidFill>
              </a:rPr>
              <a:t>-56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</p:txBody>
      </p:sp>
      <p:sp>
        <p:nvSpPr>
          <p:cNvPr id="231" name="Google Shape;231;p17"/>
          <p:cNvSpPr/>
          <p:nvPr/>
        </p:nvSpPr>
        <p:spPr>
          <a:xfrm>
            <a:off x="5357374" y="21382"/>
            <a:ext cx="3659135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(3) Other Important Information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8"/>
          <p:cNvSpPr txBox="1">
            <a:spLocks noGrp="1"/>
          </p:cNvSpPr>
          <p:nvPr>
            <p:ph type="body" idx="1"/>
          </p:nvPr>
        </p:nvSpPr>
        <p:spPr>
          <a:xfrm>
            <a:off x="755576" y="836711"/>
            <a:ext cx="7848872" cy="5718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" lvl="0" indent="0" algn="l" rtl="0">
              <a:spcBef>
                <a:spcPts val="0"/>
              </a:spcBef>
              <a:spcAft>
                <a:spcPts val="0"/>
              </a:spcAft>
              <a:buSzPts val="2860"/>
              <a:buNone/>
            </a:pPr>
            <a:r>
              <a:rPr lang="en-US" b="1" dirty="0"/>
              <a:t>On Information Security</a:t>
            </a:r>
            <a:endParaRPr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/>
              <a:t>When using a PC or any electronic device connected to the university’s </a:t>
            </a:r>
            <a:r>
              <a:rPr lang="en-US" dirty="0">
                <a:solidFill>
                  <a:schemeClr val="tx1"/>
                </a:solidFill>
              </a:rPr>
              <a:t>network:</a:t>
            </a:r>
            <a:endParaRPr dirty="0">
              <a:solidFill>
                <a:schemeClr val="tx1"/>
              </a:solidFill>
            </a:endParaRPr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>
              <a:solidFill>
                <a:schemeClr val="tx1"/>
              </a:solidFill>
            </a:endParaRPr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Please be aware that you are using public property;</a:t>
            </a:r>
            <a:endParaRPr dirty="0">
              <a:solidFill>
                <a:schemeClr val="tx1"/>
              </a:solidFill>
            </a:endParaRPr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Never use a P2P file sharing software;</a:t>
            </a:r>
            <a:endParaRPr dirty="0">
              <a:solidFill>
                <a:schemeClr val="tx1"/>
              </a:solidFill>
            </a:endParaRPr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Do not engage in any conducts violating copyright laws;</a:t>
            </a:r>
            <a:endParaRPr dirty="0">
              <a:solidFill>
                <a:schemeClr val="tx1"/>
              </a:solidFill>
            </a:endParaRPr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Do not make other illegal/improper use of network. </a:t>
            </a:r>
            <a:endParaRPr dirty="0">
              <a:solidFill>
                <a:schemeClr val="tx1"/>
              </a:solidFill>
            </a:endParaRPr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</p:txBody>
      </p:sp>
      <p:sp>
        <p:nvSpPr>
          <p:cNvPr id="238" name="Google Shape;238;p18"/>
          <p:cNvSpPr/>
          <p:nvPr/>
        </p:nvSpPr>
        <p:spPr>
          <a:xfrm>
            <a:off x="5458352" y="21382"/>
            <a:ext cx="3558158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(3) Other Important Information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9"/>
          <p:cNvSpPr txBox="1">
            <a:spLocks noGrp="1"/>
          </p:cNvSpPr>
          <p:nvPr>
            <p:ph type="body" idx="1"/>
          </p:nvPr>
        </p:nvSpPr>
        <p:spPr>
          <a:xfrm>
            <a:off x="948059" y="942449"/>
            <a:ext cx="7629350" cy="5366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183261" algn="l" rtl="0">
              <a:spcBef>
                <a:spcPts val="0"/>
              </a:spcBef>
              <a:spcAft>
                <a:spcPts val="0"/>
              </a:spcAft>
              <a:buSzPct val="130000"/>
              <a:buChar char="*"/>
            </a:pPr>
            <a:r>
              <a:rPr lang="en-US" sz="2600" b="1" dirty="0">
                <a:solidFill>
                  <a:schemeClr val="tx1"/>
                </a:solidFill>
              </a:rPr>
              <a:t>If </a:t>
            </a:r>
            <a:r>
              <a:rPr lang="en-US" sz="2600" b="1" dirty="0"/>
              <a:t>you have any questions or inquiries, contact your advisor/supervisor, tutor, or staff members in the Academic Affairs Office.</a:t>
            </a:r>
            <a:endParaRPr sz="2600" dirty="0"/>
          </a:p>
          <a:p>
            <a:pPr marL="548640" lvl="1" indent="-182880" algn="l" rtl="0">
              <a:spcBef>
                <a:spcPts val="670"/>
              </a:spcBef>
              <a:spcAft>
                <a:spcPts val="0"/>
              </a:spcAft>
              <a:buSzPct val="129999"/>
              <a:buChar char="*"/>
            </a:pPr>
            <a:r>
              <a:rPr lang="en-US" sz="2600" dirty="0"/>
              <a:t>When contacting the Academic Affairs Office</a:t>
            </a:r>
            <a:r>
              <a:rPr lang="en-US" altLang="ja-JP" sz="2600" dirty="0"/>
              <a:t>(</a:t>
            </a:r>
            <a:r>
              <a:rPr lang="en-US" altLang="ja-JP" sz="2600" u="sng" dirty="0">
                <a:solidFill>
                  <a:schemeClr val="hlink"/>
                </a:solidFill>
                <a:hlinkClick r:id="rId3"/>
              </a:rPr>
              <a:t>int-kkdk@grp.tohoku.ac.jp</a:t>
            </a:r>
            <a:r>
              <a:rPr lang="en-US" altLang="ja-JP" sz="2600" dirty="0"/>
              <a:t>)</a:t>
            </a:r>
            <a:r>
              <a:rPr lang="en-US" sz="2600" dirty="0"/>
              <a:t>, please use your Tohoku University email account (</a:t>
            </a:r>
            <a:r>
              <a:rPr lang="en-US" sz="2600" u="sng" dirty="0">
                <a:solidFill>
                  <a:srgbClr val="34AC8B"/>
                </a:solidFill>
              </a:rPr>
              <a:t>…@dc.tohoku.ac.jp</a:t>
            </a:r>
            <a:r>
              <a:rPr lang="en-US" sz="2600" dirty="0"/>
              <a:t>) </a:t>
            </a:r>
            <a:br>
              <a:rPr lang="en-US" sz="2600" dirty="0"/>
            </a:br>
            <a:r>
              <a:rPr lang="en-US" sz="2600" dirty="0"/>
              <a:t>and avoid using a personal email address.</a:t>
            </a:r>
            <a:endParaRPr sz="2600" b="1" dirty="0"/>
          </a:p>
          <a:p>
            <a:pPr marL="228600" lvl="0" indent="-14890" algn="l" rtl="0">
              <a:spcBef>
                <a:spcPts val="707"/>
              </a:spcBef>
              <a:spcAft>
                <a:spcPts val="0"/>
              </a:spcAft>
              <a:buSzPct val="130000"/>
              <a:buNone/>
            </a:pPr>
            <a:endParaRPr sz="2600" dirty="0"/>
          </a:p>
          <a:p>
            <a:pPr marL="228600" lvl="0" indent="-182880" algn="l" rtl="0">
              <a:spcBef>
                <a:spcPts val="707"/>
              </a:spcBef>
              <a:spcAft>
                <a:spcPts val="0"/>
              </a:spcAft>
              <a:buSzPct val="130000"/>
              <a:buChar char="*"/>
            </a:pPr>
            <a:r>
              <a:rPr lang="en-US" sz="2600" dirty="0"/>
              <a:t>The Academic Affairs Office is located on the 2nd floor of the Graduate School Building, and is open on weekdays from 8:45 to 17:15. (Lunch break: 12:30-13:00). </a:t>
            </a:r>
            <a:endParaRPr sz="2600" dirty="0"/>
          </a:p>
          <a:p>
            <a:pPr marL="228600" lvl="0" indent="-14890" algn="l" rtl="0">
              <a:spcBef>
                <a:spcPts val="707"/>
              </a:spcBef>
              <a:spcAft>
                <a:spcPts val="0"/>
              </a:spcAft>
              <a:buSzPct val="130000"/>
              <a:buNone/>
            </a:pPr>
            <a:endParaRPr dirty="0"/>
          </a:p>
          <a:p>
            <a:pPr marL="228600" lvl="0" indent="-14890" algn="l" rtl="0">
              <a:spcBef>
                <a:spcPts val="707"/>
              </a:spcBef>
              <a:spcAft>
                <a:spcPts val="0"/>
              </a:spcAft>
              <a:buSzPct val="130000"/>
              <a:buNone/>
            </a:pPr>
            <a:endParaRPr dirty="0"/>
          </a:p>
          <a:p>
            <a:pPr marL="228600" lvl="0" indent="-14890" algn="l" rtl="0">
              <a:spcBef>
                <a:spcPts val="707"/>
              </a:spcBef>
              <a:spcAft>
                <a:spcPts val="0"/>
              </a:spcAft>
              <a:buSzPct val="130000"/>
              <a:buNone/>
            </a:pPr>
            <a:endParaRPr dirty="0"/>
          </a:p>
        </p:txBody>
      </p:sp>
      <p:sp>
        <p:nvSpPr>
          <p:cNvPr id="244" name="Google Shape;244;p19"/>
          <p:cNvSpPr/>
          <p:nvPr/>
        </p:nvSpPr>
        <p:spPr>
          <a:xfrm>
            <a:off x="5273228" y="21382"/>
            <a:ext cx="3743282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(3) Other Important Information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1"/>
          <p:cNvSpPr txBox="1">
            <a:spLocks noGrp="1"/>
          </p:cNvSpPr>
          <p:nvPr>
            <p:ph type="body" idx="1"/>
          </p:nvPr>
        </p:nvSpPr>
        <p:spPr>
          <a:xfrm>
            <a:off x="1115616" y="1196752"/>
            <a:ext cx="6885384" cy="4569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" lvl="0" indent="0" algn="l" rtl="0">
              <a:spcBef>
                <a:spcPts val="0"/>
              </a:spcBef>
              <a:spcAft>
                <a:spcPts val="0"/>
              </a:spcAft>
              <a:buSzPts val="2860"/>
              <a:buNone/>
            </a:pPr>
            <a:r>
              <a:rPr lang="en-US" dirty="0"/>
              <a:t> </a:t>
            </a:r>
            <a:endParaRPr dirty="0"/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228600" lvl="0" indent="-181610" algn="l" rtl="0">
              <a:spcBef>
                <a:spcPts val="740"/>
              </a:spcBef>
              <a:spcAft>
                <a:spcPts val="0"/>
              </a:spcAft>
              <a:buSzPts val="2860"/>
              <a:buChar char="*"/>
            </a:pPr>
            <a:r>
              <a:rPr lang="en-US" dirty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order to obtain your Tohoku University ID and password, please refer to the confirmation page at the following link and login using your temporary ID (examinee number) and password.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r>
              <a:rPr lang="en-US" dirty="0">
                <a:solidFill>
                  <a:srgbClr val="7030A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https://www.bureau.tohoku.ac.jp/i-synergy/conid/.</a:t>
            </a:r>
            <a:endParaRPr dirty="0"/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  <a:p>
            <a:pPr marL="22860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</p:txBody>
      </p:sp>
      <p:sp>
        <p:nvSpPr>
          <p:cNvPr id="251" name="Google Shape;251;p21"/>
          <p:cNvSpPr/>
          <p:nvPr/>
        </p:nvSpPr>
        <p:spPr>
          <a:xfrm>
            <a:off x="5318106" y="21382"/>
            <a:ext cx="3698403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(3) Other Important Information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09d33eb756_0_0"/>
          <p:cNvSpPr txBox="1"/>
          <p:nvPr/>
        </p:nvSpPr>
        <p:spPr>
          <a:xfrm>
            <a:off x="1640958" y="6059343"/>
            <a:ext cx="6994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Online bulletin board for students: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https://sites.google.com/tohoku.ac.jp/intcul-student-99info-board-e/</a:t>
            </a: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4" name="Google Shape;114;g209d33eb756_0_0"/>
          <p:cNvSpPr txBox="1">
            <a:spLocks noGrp="1"/>
          </p:cNvSpPr>
          <p:nvPr>
            <p:ph type="body" idx="1"/>
          </p:nvPr>
        </p:nvSpPr>
        <p:spPr>
          <a:xfrm>
            <a:off x="693606" y="151236"/>
            <a:ext cx="7756800" cy="52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98120" algn="l" rtl="0">
              <a:spcBef>
                <a:spcPts val="0"/>
              </a:spcBef>
              <a:spcAft>
                <a:spcPts val="0"/>
              </a:spcAft>
              <a:buSzPts val="3120"/>
              <a:buChar char="*"/>
            </a:pPr>
            <a:r>
              <a:rPr lang="en-US" sz="2400" b="1" dirty="0"/>
              <a:t>Online bulletin board for students</a:t>
            </a:r>
            <a:endParaRPr dirty="0"/>
          </a:p>
          <a:p>
            <a:pPr marL="548640" lvl="1" indent="-182880" algn="l" rtl="0">
              <a:spcBef>
                <a:spcPts val="700"/>
              </a:spcBef>
              <a:spcAft>
                <a:spcPts val="0"/>
              </a:spcAft>
              <a:buSzPts val="2600"/>
              <a:buChar char="*"/>
            </a:pPr>
            <a:r>
              <a:rPr lang="en-US" dirty="0"/>
              <a:t>Important information from the Academic Affairs Office will be posted on the online bulletin board and it will also be sent to your Tohoku University DC mail.</a:t>
            </a:r>
            <a:endParaRPr dirty="0"/>
          </a:p>
          <a:p>
            <a:pPr marL="548640" lvl="1" indent="-144780" algn="l" rtl="0">
              <a:spcBef>
                <a:spcPts val="700"/>
              </a:spcBef>
              <a:spcAft>
                <a:spcPts val="0"/>
              </a:spcAft>
              <a:buSzPts val="2000"/>
              <a:buChar char="*"/>
            </a:pPr>
            <a:r>
              <a:rPr lang="en-US" dirty="0"/>
              <a:t>Please be sure to check the online bulletin board and the mailbox of your DC email account (</a:t>
            </a:r>
            <a:r>
              <a:rPr lang="en-US" u="sng" dirty="0">
                <a:solidFill>
                  <a:srgbClr val="34AC8B"/>
                </a:solidFill>
              </a:rPr>
              <a:t>…@dc.tohoku.ac.jp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at least once a day.</a:t>
            </a:r>
            <a:endParaRPr dirty="0"/>
          </a:p>
          <a:p>
            <a:pPr marL="548640" lvl="1" indent="-182880" algn="l" rtl="0">
              <a:spcBef>
                <a:spcPts val="0"/>
              </a:spcBef>
              <a:spcAft>
                <a:spcPts val="0"/>
              </a:spcAft>
              <a:buSzPts val="2340"/>
              <a:buChar char="*"/>
            </a:pPr>
            <a:r>
              <a:rPr lang="en-US" dirty="0">
                <a:solidFill>
                  <a:schemeClr val="dk1"/>
                </a:solidFill>
              </a:rPr>
              <a:t>Prepare your Tohoku University DC mail address and password in advance to be able to access the web page.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</p:txBody>
      </p:sp>
      <p:pic>
        <p:nvPicPr>
          <p:cNvPr id="115" name="Google Shape;115;g209d33eb756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35896" y="3645024"/>
            <a:ext cx="2304256" cy="230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/>
          <p:nvPr/>
        </p:nvSpPr>
        <p:spPr>
          <a:xfrm>
            <a:off x="1642888" y="1412776"/>
            <a:ext cx="615424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is the end of the orientation</a:t>
            </a:r>
            <a:endParaRPr/>
          </a:p>
        </p:txBody>
      </p:sp>
      <p:sp>
        <p:nvSpPr>
          <p:cNvPr id="257" name="Google Shape;257;p22"/>
          <p:cNvSpPr txBox="1"/>
          <p:nvPr/>
        </p:nvSpPr>
        <p:spPr>
          <a:xfrm>
            <a:off x="651560" y="2098142"/>
            <a:ext cx="8136904" cy="264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 warmly welcome you to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Graduate School of International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Cultural Studies, Tohoku University </a:t>
            </a:r>
            <a:endParaRPr sz="37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58" name="Google Shape;258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7137" y="343458"/>
            <a:ext cx="1140935" cy="1754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0326" y="4653136"/>
            <a:ext cx="1965490" cy="1606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504" y="139824"/>
            <a:ext cx="1238250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2"/>
          <p:cNvSpPr txBox="1"/>
          <p:nvPr/>
        </p:nvSpPr>
        <p:spPr>
          <a:xfrm>
            <a:off x="2771800" y="5156477"/>
            <a:ext cx="48917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 hope you will have a wonderful time 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>
            <a:spLocks noGrp="1"/>
          </p:cNvSpPr>
          <p:nvPr>
            <p:ph type="body" idx="1"/>
          </p:nvPr>
        </p:nvSpPr>
        <p:spPr>
          <a:xfrm>
            <a:off x="1138747" y="827586"/>
            <a:ext cx="7416824" cy="396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313690" algn="l" rtl="0">
              <a:spcBef>
                <a:spcPts val="0"/>
              </a:spcBef>
              <a:spcAft>
                <a:spcPts val="0"/>
              </a:spcAft>
              <a:buSzPts val="4940"/>
              <a:buChar char="*"/>
            </a:pP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In this session, we will cover the following three topics:</a:t>
            </a:r>
            <a:endParaRPr lang="en-US" dirty="0"/>
          </a:p>
          <a:p>
            <a:pPr marL="45720" lvl="0" indent="0" algn="l" rtl="0">
              <a:spcBef>
                <a:spcPts val="2300"/>
              </a:spcBef>
              <a:spcAft>
                <a:spcPts val="0"/>
              </a:spcAft>
              <a:buSzPts val="4940"/>
              <a:buNone/>
            </a:pP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(1) </a:t>
            </a:r>
            <a:r>
              <a:rPr lang="en-US" altLang="ja-JP" sz="38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</a:t>
            </a: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urriculum</a:t>
            </a:r>
            <a:endParaRPr lang="en-US" dirty="0"/>
          </a:p>
          <a:p>
            <a:pPr marL="45720" lvl="0" indent="0" algn="l" rtl="0">
              <a:spcBef>
                <a:spcPts val="2300"/>
              </a:spcBef>
              <a:spcAft>
                <a:spcPts val="0"/>
              </a:spcAft>
              <a:buSzPts val="4940"/>
              <a:buNone/>
            </a:pP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(2) </a:t>
            </a:r>
            <a:r>
              <a:rPr lang="en-US" altLang="ja-JP" sz="38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</a:t>
            </a: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chedule</a:t>
            </a:r>
            <a:endParaRPr dirty="0"/>
          </a:p>
          <a:p>
            <a:pPr marL="45720" lvl="0" indent="0" algn="l" rtl="0">
              <a:spcBef>
                <a:spcPts val="2300"/>
              </a:spcBef>
              <a:spcAft>
                <a:spcPts val="0"/>
              </a:spcAft>
              <a:buSzPts val="4940"/>
              <a:buNone/>
            </a:pP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(3) </a:t>
            </a:r>
            <a:r>
              <a:rPr lang="en-US" altLang="ja-JP" sz="38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</a:t>
            </a:r>
            <a:r>
              <a:rPr lang="en-US" sz="3800" dirty="0">
                <a:latin typeface="Helvetica Neue"/>
                <a:ea typeface="Helvetica Neue"/>
                <a:cs typeface="Helvetica Neue"/>
                <a:sym typeface="Helvetica Neue"/>
              </a:rPr>
              <a:t>ther important information </a:t>
            </a:r>
            <a:endParaRPr dirty="0"/>
          </a:p>
          <a:p>
            <a:pPr marL="45720" lvl="0" indent="0" algn="l" rtl="0">
              <a:spcBef>
                <a:spcPts val="740"/>
              </a:spcBef>
              <a:spcAft>
                <a:spcPts val="0"/>
              </a:spcAft>
              <a:buSzPts val="2860"/>
              <a:buNone/>
            </a:pPr>
            <a:endParaRPr dirty="0"/>
          </a:p>
        </p:txBody>
      </p:sp>
      <p:pic>
        <p:nvPicPr>
          <p:cNvPr id="129" name="Google Shape;12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90144" algn="r" rtl="0">
              <a:spcBef>
                <a:spcPts val="0"/>
              </a:spcBef>
              <a:spcAft>
                <a:spcPts val="0"/>
              </a:spcAft>
              <a:buSzPts val="6144"/>
              <a:buChar char="*"/>
            </a:pPr>
            <a:r>
              <a:rPr lang="en-US" altLang="ja-JP" sz="4800" dirty="0">
                <a:latin typeface="Helvetica Neue"/>
                <a:ea typeface="Helvetica Neue"/>
                <a:cs typeface="Helvetica Neue"/>
                <a:sym typeface="Helvetica Neue"/>
              </a:rPr>
              <a:t>C</a:t>
            </a:r>
            <a:r>
              <a:rPr lang="en-US" sz="4800" dirty="0">
                <a:latin typeface="Helvetica Neue"/>
                <a:ea typeface="Helvetica Neue"/>
                <a:cs typeface="Helvetica Neue"/>
                <a:sym typeface="Helvetica Neue"/>
              </a:rPr>
              <a:t>urriculum</a:t>
            </a:r>
            <a:br>
              <a:rPr lang="en-US" sz="4800" dirty="0">
                <a:latin typeface="Helvetica Neue"/>
                <a:ea typeface="Helvetica Neue"/>
                <a:cs typeface="Helvetica Neue"/>
                <a:sym typeface="Helvetica Neue"/>
              </a:rPr>
            </a:br>
            <a:endParaRPr dirty="0"/>
          </a:p>
        </p:txBody>
      </p:sp>
      <p:pic>
        <p:nvPicPr>
          <p:cNvPr id="136" name="Google Shape;13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"/>
          <p:cNvSpPr txBox="1"/>
          <p:nvPr/>
        </p:nvSpPr>
        <p:spPr>
          <a:xfrm>
            <a:off x="1259632" y="2299311"/>
            <a:ext cx="6624736" cy="3164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complete the master’s program,</a:t>
            </a:r>
            <a:endParaRPr dirty="0"/>
          </a:p>
          <a:p>
            <a:pPr marL="0" marR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required to:</a:t>
            </a:r>
            <a:endParaRPr dirty="0"/>
          </a:p>
          <a:p>
            <a:pPr marL="457200" marR="0" lvl="0" indent="-457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earn </a:t>
            </a:r>
            <a:r>
              <a:rPr lang="en-US" sz="28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</a:t>
            </a: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units (pass </a:t>
            </a:r>
            <a:r>
              <a:rPr lang="en-US" sz="28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courses) </a:t>
            </a:r>
            <a:endParaRPr dirty="0"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</a:t>
            </a:r>
            <a:endParaRPr dirty="0"/>
          </a:p>
          <a:p>
            <a:pPr marL="457200" marR="0" lvl="0" indent="-457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submit a </a:t>
            </a:r>
            <a:r>
              <a:rPr lang="en-US" sz="2800" b="1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</a:t>
            </a:r>
            <a:r>
              <a:rPr lang="en-US" sz="28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aster’s thesis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3" name="Google Shape;143;p6"/>
          <p:cNvSpPr/>
          <p:nvPr/>
        </p:nvSpPr>
        <p:spPr>
          <a:xfrm>
            <a:off x="5940152" y="116632"/>
            <a:ext cx="3073400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</a:t>
            </a:r>
            <a:endParaRPr dirty="0"/>
          </a:p>
        </p:txBody>
      </p:sp>
      <p:sp>
        <p:nvSpPr>
          <p:cNvPr id="144" name="Google Shape;144;p6"/>
          <p:cNvSpPr txBox="1">
            <a:spLocks noGrp="1"/>
          </p:cNvSpPr>
          <p:nvPr>
            <p:ph type="title"/>
          </p:nvPr>
        </p:nvSpPr>
        <p:spPr>
          <a:xfrm>
            <a:off x="11661" y="913642"/>
            <a:ext cx="8208912" cy="115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-390144" algn="r" rtl="0">
              <a:spcBef>
                <a:spcPts val="0"/>
              </a:spcBef>
              <a:spcAft>
                <a:spcPts val="0"/>
              </a:spcAft>
              <a:buSzPts val="6144"/>
              <a:buChar char="*"/>
            </a:pPr>
            <a:r>
              <a:rPr lang="en-US" sz="4800" dirty="0"/>
              <a:t>FOR </a:t>
            </a:r>
            <a:r>
              <a:rPr lang="en-US" sz="4800" u="sng" dirty="0">
                <a:solidFill>
                  <a:schemeClr val="tx1"/>
                </a:solidFill>
              </a:rPr>
              <a:t>MASTER</a:t>
            </a:r>
            <a:r>
              <a:rPr lang="ja-JP" altLang="en-US" sz="4800" u="sng" dirty="0">
                <a:solidFill>
                  <a:schemeClr val="tx1"/>
                </a:solidFill>
              </a:rPr>
              <a:t>’</a:t>
            </a:r>
            <a:r>
              <a:rPr lang="en-US" altLang="ja-JP" sz="4800" u="sng" dirty="0">
                <a:solidFill>
                  <a:schemeClr val="tx1"/>
                </a:solidFill>
              </a:rPr>
              <a:t>S</a:t>
            </a:r>
            <a:r>
              <a:rPr lang="en-US" sz="4800" u="sng" dirty="0">
                <a:solidFill>
                  <a:schemeClr val="tx1"/>
                </a:solidFill>
              </a:rPr>
              <a:t>  </a:t>
            </a:r>
            <a:r>
              <a:rPr lang="en-US" sz="4800" u="sng" dirty="0"/>
              <a:t>STUDENTS</a:t>
            </a:r>
            <a:endParaRPr sz="48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>
            <a:spLocks noGrp="1"/>
          </p:cNvSpPr>
          <p:nvPr>
            <p:ph type="body" idx="1"/>
          </p:nvPr>
        </p:nvSpPr>
        <p:spPr>
          <a:xfrm>
            <a:off x="959470" y="1412776"/>
            <a:ext cx="7716986" cy="482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" lvl="0" indent="0" algn="l" rtl="0">
              <a:spcBef>
                <a:spcPts val="0"/>
              </a:spcBef>
              <a:spcAft>
                <a:spcPts val="0"/>
              </a:spcAft>
              <a:buSzPct val="129999"/>
              <a:buNone/>
            </a:pPr>
            <a:endParaRPr sz="40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lvl="0" indent="-571500" algn="l" rtl="0">
              <a:spcBef>
                <a:spcPts val="800"/>
              </a:spcBef>
              <a:spcAft>
                <a:spcPts val="0"/>
              </a:spcAft>
              <a:buSzPct val="129999"/>
              <a:buFont typeface="Noto Sans Symbols"/>
              <a:buChar char="✔"/>
            </a:pPr>
            <a:r>
              <a:rPr lang="en-US" sz="3200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Core courses (compulsory): </a:t>
            </a:r>
            <a:r>
              <a:rPr lang="en-US" sz="3200" b="1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 credits</a:t>
            </a: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ct val="129999"/>
              <a:buNone/>
            </a:pPr>
            <a:r>
              <a:rPr lang="en-US" sz="2000" dirty="0"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-US" dirty="0">
                <a:latin typeface="Helvetica Neue"/>
                <a:ea typeface="Helvetica Neue"/>
                <a:cs typeface="Helvetica Neue"/>
                <a:sym typeface="Helvetica Neue"/>
              </a:rPr>
              <a:t>・ English-language Skill for Research</a:t>
            </a:r>
            <a:r>
              <a:rPr lang="en-US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(2 credits)</a:t>
            </a: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ct val="130000"/>
              <a:buNone/>
            </a:pPr>
            <a:r>
              <a:rPr lang="en-US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・ Ethics for Academic Research (2 credits)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ct val="130000"/>
              <a:buNone/>
            </a:pPr>
            <a:r>
              <a:rPr lang="en-US" dirty="0">
                <a:solidFill>
                  <a:schemeClr val="dk1"/>
                </a:solidFill>
              </a:rPr>
              <a:t>	</a:t>
            </a:r>
            <a:r>
              <a:rPr lang="en-US" sz="24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・ </a:t>
            </a:r>
            <a:r>
              <a:rPr lang="en-US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International Political Economy</a:t>
            </a:r>
            <a:r>
              <a:rPr lang="en-US" sz="24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(2 credits)</a:t>
            </a:r>
            <a:endParaRPr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SzPct val="130000"/>
              <a:buNone/>
            </a:pPr>
            <a:r>
              <a:rPr lang="en-US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-US" sz="2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・ </a:t>
            </a:r>
            <a:r>
              <a:rPr lang="en-US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Methodology of Investigation </a:t>
            </a:r>
            <a:r>
              <a:rPr lang="en-US" sz="24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(2 credits)</a:t>
            </a:r>
            <a:endParaRPr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28600" lvl="0" indent="-183261" algn="l" rtl="0">
              <a:spcBef>
                <a:spcPts val="744"/>
              </a:spcBef>
              <a:spcAft>
                <a:spcPts val="0"/>
              </a:spcAft>
              <a:buSzPct val="130000"/>
              <a:buChar char="*"/>
            </a:pPr>
            <a:r>
              <a:rPr lang="en-US" sz="24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the remaining one course (2 credits), you are required to choose at least one from the "specialized" courses which are "elective (designated).“</a:t>
            </a:r>
            <a:endParaRPr dirty="0"/>
          </a:p>
          <a:p>
            <a:pPr marL="228600" lvl="0" indent="0" algn="l" rtl="0">
              <a:spcBef>
                <a:spcPts val="892"/>
              </a:spcBef>
              <a:spcAft>
                <a:spcPts val="0"/>
              </a:spcAft>
              <a:buSzPct val="129999"/>
              <a:buNone/>
            </a:pPr>
            <a:endParaRPr sz="32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lvl="0" indent="-571500" algn="l" rtl="0">
              <a:spcBef>
                <a:spcPts val="800"/>
              </a:spcBef>
              <a:spcAft>
                <a:spcPts val="0"/>
              </a:spcAft>
              <a:buSzPct val="129999"/>
              <a:buFont typeface="Noto Sans Symbols"/>
              <a:buChar char="✔"/>
            </a:pPr>
            <a:r>
              <a:rPr lang="en-US" sz="3200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Elective courses: </a:t>
            </a:r>
            <a:r>
              <a:rPr lang="en-US" sz="3200" b="1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16 credits</a:t>
            </a:r>
            <a:endParaRPr dirty="0"/>
          </a:p>
          <a:p>
            <a:pPr marL="571500" lvl="0" indent="-571500" algn="l" rtl="0">
              <a:spcBef>
                <a:spcPts val="800"/>
              </a:spcBef>
              <a:spcAft>
                <a:spcPts val="0"/>
              </a:spcAft>
              <a:buSzPct val="129999"/>
              <a:buFont typeface="Noto Sans Symbols"/>
              <a:buChar char="✔"/>
            </a:pPr>
            <a:r>
              <a:rPr lang="en-US" sz="3200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Seminars: </a:t>
            </a:r>
            <a:r>
              <a:rPr lang="en-US" sz="3200" b="1" dirty="0">
                <a:solidFill>
                  <a:srgbClr val="C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 credits</a:t>
            </a:r>
            <a:endParaRPr dirty="0"/>
          </a:p>
        </p:txBody>
      </p:sp>
      <p:sp>
        <p:nvSpPr>
          <p:cNvPr id="151" name="Google Shape;151;p7"/>
          <p:cNvSpPr txBox="1"/>
          <p:nvPr/>
        </p:nvSpPr>
        <p:spPr>
          <a:xfrm>
            <a:off x="545679" y="836712"/>
            <a:ext cx="8316416" cy="707886"/>
          </a:xfrm>
          <a:prstGeom prst="rect">
            <a:avLst/>
          </a:prstGeom>
          <a:solidFill>
            <a:schemeClr val="lt1"/>
          </a:solidFill>
          <a:ln w="15875" cap="flat" cmpd="sng">
            <a:solidFill>
              <a:srgbClr val="1A95C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Helvetica Neue"/>
              <a:buNone/>
            </a:pPr>
            <a:r>
              <a:rPr lang="en-US" sz="4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Master</a:t>
            </a:r>
            <a:r>
              <a:rPr lang="en-US" sz="4000" dirty="0">
                <a:solidFill>
                  <a:schemeClr val="tx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’s</a:t>
            </a:r>
            <a:r>
              <a:rPr lang="en-US" sz="4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Students:</a:t>
            </a:r>
            <a:endParaRPr dirty="0"/>
          </a:p>
        </p:txBody>
      </p:sp>
      <p:sp>
        <p:nvSpPr>
          <p:cNvPr id="152" name="Google Shape;152;p7"/>
          <p:cNvSpPr/>
          <p:nvPr/>
        </p:nvSpPr>
        <p:spPr>
          <a:xfrm>
            <a:off x="5940152" y="116632"/>
            <a:ext cx="3073400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Curriculum/Master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"/>
          <p:cNvSpPr txBox="1">
            <a:spLocks noGrp="1"/>
          </p:cNvSpPr>
          <p:nvPr>
            <p:ph type="title"/>
          </p:nvPr>
        </p:nvSpPr>
        <p:spPr>
          <a:xfrm>
            <a:off x="-180528" y="548680"/>
            <a:ext cx="651251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20040" lvl="0" indent="-373888" algn="r" rtl="0">
              <a:spcBef>
                <a:spcPts val="0"/>
              </a:spcBef>
              <a:spcAft>
                <a:spcPts val="0"/>
              </a:spcAft>
              <a:buSzPts val="5888"/>
              <a:buChar char="*"/>
            </a:pPr>
            <a:r>
              <a:rPr lang="en-US" dirty="0"/>
              <a:t>Course Registration</a:t>
            </a:r>
            <a:endParaRPr dirty="0"/>
          </a:p>
        </p:txBody>
      </p:sp>
      <p:sp>
        <p:nvSpPr>
          <p:cNvPr id="160" name="Google Shape;160;p8"/>
          <p:cNvSpPr txBox="1"/>
          <p:nvPr/>
        </p:nvSpPr>
        <p:spPr>
          <a:xfrm>
            <a:off x="581336" y="5541665"/>
            <a:ext cx="8280920" cy="70788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Please read the course syllabi and the timetable in deciding which courses to take.</a:t>
            </a: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p8"/>
          <p:cNvSpPr/>
          <p:nvPr/>
        </p:nvSpPr>
        <p:spPr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Curriculum/Master</a:t>
            </a:r>
            <a:endParaRPr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E7EF92B-1021-34FF-1A79-1FB6B81EB70F}"/>
              </a:ext>
            </a:extLst>
          </p:cNvPr>
          <p:cNvSpPr txBox="1">
            <a:spLocks/>
          </p:cNvSpPr>
          <p:nvPr/>
        </p:nvSpPr>
        <p:spPr>
          <a:xfrm>
            <a:off x="473324" y="1484784"/>
            <a:ext cx="854022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To register for courses, you must: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u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se the Student Affairs Information System and register for your courses online. 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s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ubmit your course registration form to the Academic Affairs Office via the Google Form. 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</a:t>
            </a:r>
            <a:r>
              <a:rPr kumimoji="1" lang="en-US" altLang="ja-JP" sz="2600" b="0" i="0" u="non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c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omplete registration between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 April 8 (Mon) and April 19</a:t>
            </a:r>
            <a:r>
              <a:rPr lang="ja-JP" altLang="en-US" sz="2600" dirty="0">
                <a:solidFill>
                  <a:srgbClr val="FF0000"/>
                </a:solidFill>
                <a:latin typeface="Trebuchet MS"/>
                <a:ea typeface="HGｺﾞｼｯｸM" panose="020B0609000000000000" pitchFamily="49" charset="-128"/>
              </a:rPr>
              <a:t> 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(Fri)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HGｺﾞｼｯｸM" panose="020B0609000000000000" pitchFamily="49" charset="-128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"/>
          <p:cNvSpPr txBox="1"/>
          <p:nvPr/>
        </p:nvSpPr>
        <p:spPr>
          <a:xfrm>
            <a:off x="539552" y="836712"/>
            <a:ext cx="5112568" cy="4924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・ </a:t>
            </a:r>
            <a:r>
              <a:rPr lang="en-US" sz="2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Ethics for Academic Research </a:t>
            </a:r>
            <a:endParaRPr dirty="0"/>
          </a:p>
        </p:txBody>
      </p:sp>
      <p:sp>
        <p:nvSpPr>
          <p:cNvPr id="168" name="Google Shape;168;p9"/>
          <p:cNvSpPr txBox="1"/>
          <p:nvPr/>
        </p:nvSpPr>
        <p:spPr>
          <a:xfrm>
            <a:off x="550073" y="1700808"/>
            <a:ext cx="8208900" cy="34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a compulsory course, and is offered as one of intensive lectures in the second term of the academic year 2024; the details are to be announced.</a:t>
            </a:r>
            <a:endParaRPr sz="2800" b="1" u="sng" dirty="0">
              <a:solidFill>
                <a:schemeClr val="accent4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7030A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ready, </a:t>
            </a:r>
            <a:r>
              <a:rPr lang="en-US" sz="2800" dirty="0">
                <a:solidFill>
                  <a:srgbClr val="00B0F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schedule and the information on registration will be posted </a:t>
            </a:r>
            <a:r>
              <a:rPr lang="en-US" sz="2800" dirty="0">
                <a:solidFill>
                  <a:srgbClr val="7030A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the website.</a:t>
            </a:r>
            <a:endParaRPr sz="1800" dirty="0">
              <a:solidFill>
                <a:srgbClr val="7030A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9"/>
          <p:cNvSpPr/>
          <p:nvPr/>
        </p:nvSpPr>
        <p:spPr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Curriculum/Master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"/>
          <p:cNvSpPr txBox="1"/>
          <p:nvPr/>
        </p:nvSpPr>
        <p:spPr>
          <a:xfrm>
            <a:off x="1115616" y="1986955"/>
            <a:ext cx="6624736" cy="384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complete the doctoral program,</a:t>
            </a:r>
            <a:endParaRPr dirty="0"/>
          </a:p>
          <a:p>
            <a:pPr marL="0" marR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US" altLang="ja-JP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required to: </a:t>
            </a:r>
            <a:r>
              <a:rPr lang="ja-JP" altLang="en-US" sz="2800" strike="sngStrik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　</a:t>
            </a:r>
            <a:endParaRPr strike="sngStrike" dirty="0"/>
          </a:p>
          <a:p>
            <a:pPr marL="457200" marR="0" lvl="0" indent="-457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earn 12 units (pass 6 courses)</a:t>
            </a:r>
            <a:endParaRPr dirty="0"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advanced research A/B, advanced seminar A/B, </a:t>
            </a:r>
            <a:br>
              <a:rPr lang="en-US" sz="1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advanced lecture A/B </a:t>
            </a:r>
            <a:endParaRPr dirty="0"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</a:t>
            </a:r>
            <a:endParaRPr dirty="0"/>
          </a:p>
          <a:p>
            <a:pPr marL="457200" marR="0" lvl="0" indent="-457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 sz="28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submit a doctoral dissertation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6" name="Google Shape;176;p10"/>
          <p:cNvSpPr/>
          <p:nvPr/>
        </p:nvSpPr>
        <p:spPr>
          <a:xfrm>
            <a:off x="6516216" y="0"/>
            <a:ext cx="2501922" cy="62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9966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(1) Curriculum/Doctor </a:t>
            </a:r>
            <a:endParaRPr dirty="0"/>
          </a:p>
        </p:txBody>
      </p:sp>
      <p:sp>
        <p:nvSpPr>
          <p:cNvPr id="177" name="Google Shape;177;p10"/>
          <p:cNvSpPr txBox="1">
            <a:spLocks noGrp="1"/>
          </p:cNvSpPr>
          <p:nvPr>
            <p:ph type="title"/>
          </p:nvPr>
        </p:nvSpPr>
        <p:spPr>
          <a:xfrm>
            <a:off x="0" y="836712"/>
            <a:ext cx="8546008" cy="1368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" lvl="0" indent="-390144" algn="r" rtl="0">
              <a:spcBef>
                <a:spcPts val="0"/>
              </a:spcBef>
              <a:spcAft>
                <a:spcPts val="0"/>
              </a:spcAft>
              <a:buSzPts val="6144"/>
              <a:buChar char="*"/>
            </a:pPr>
            <a:r>
              <a:rPr lang="en-US" sz="4800" dirty="0"/>
              <a:t>FOR </a:t>
            </a:r>
            <a:r>
              <a:rPr lang="en-US" sz="4800" u="sng" dirty="0"/>
              <a:t>DOCTORAL STUDENTS</a:t>
            </a:r>
            <a:endParaRPr sz="4800" u="sng" dirty="0"/>
          </a:p>
        </p:txBody>
      </p:sp>
      <p:sp>
        <p:nvSpPr>
          <p:cNvPr id="178" name="Google Shape;178;p10"/>
          <p:cNvSpPr txBox="1"/>
          <p:nvPr/>
        </p:nvSpPr>
        <p:spPr>
          <a:xfrm>
            <a:off x="1764319" y="5449440"/>
            <a:ext cx="648008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Important: Prior to the submission of the dissertation, the students are required to have two or more papers published in academic journals (at least one of those journals must be a prominent one).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1170</Words>
  <Application>Microsoft Office PowerPoint</Application>
  <PresentationFormat>画面に合わせる (4:3)</PresentationFormat>
  <Paragraphs>147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Arial</vt:lpstr>
      <vt:lpstr>Georgia</vt:lpstr>
      <vt:lpstr>Trebuchet MS</vt:lpstr>
      <vt:lpstr>Noto Sans Symbols</vt:lpstr>
      <vt:lpstr>Helvetica Neue</vt:lpstr>
      <vt:lpstr>Calibri</vt:lpstr>
      <vt:lpstr>Wingdings</vt:lpstr>
      <vt:lpstr>スリップストリーム</vt:lpstr>
      <vt:lpstr>PowerPoint プレゼンテーション</vt:lpstr>
      <vt:lpstr>PowerPoint プレゼンテーション</vt:lpstr>
      <vt:lpstr>PowerPoint プレゼンテーション</vt:lpstr>
      <vt:lpstr>Curriculum </vt:lpstr>
      <vt:lpstr>FOR MASTER’S  STUDENTS</vt:lpstr>
      <vt:lpstr>PowerPoint プレゼンテーション</vt:lpstr>
      <vt:lpstr>Course Registration</vt:lpstr>
      <vt:lpstr>PowerPoint プレゼンテーション</vt:lpstr>
      <vt:lpstr>FOR DOCTORAL STUDENTS</vt:lpstr>
      <vt:lpstr>Course Registration</vt:lpstr>
      <vt:lpstr>Schedule </vt:lpstr>
      <vt:lpstr>Important Events in the 2 Years   for Master’s Students</vt:lpstr>
      <vt:lpstr>Important Events in 3 Years   for Doctoral Students</vt:lpstr>
      <vt:lpstr>Academic Portfolios for Doctoral Students</vt:lpstr>
      <vt:lpstr>Other Important Information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Asuka Matsumoto</dc:creator>
  <cp:lastModifiedBy>Asuka Matsumoto</cp:lastModifiedBy>
  <cp:revision>17</cp:revision>
  <cp:lastPrinted>2024-04-02T09:05:47Z</cp:lastPrinted>
  <dcterms:created xsi:type="dcterms:W3CDTF">2021-09-13T14:17:58Z</dcterms:created>
  <dcterms:modified xsi:type="dcterms:W3CDTF">2024-04-03T03:37:41Z</dcterms:modified>
</cp:coreProperties>
</file>