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handoutMasterIdLst>
    <p:handoutMasterId r:id="rId18"/>
  </p:handoutMasterIdLst>
  <p:sldIdLst>
    <p:sldId id="316" r:id="rId2"/>
    <p:sldId id="317" r:id="rId3"/>
    <p:sldId id="318" r:id="rId4"/>
    <p:sldId id="319" r:id="rId5"/>
    <p:sldId id="329" r:id="rId6"/>
    <p:sldId id="320" r:id="rId7"/>
    <p:sldId id="331" r:id="rId8"/>
    <p:sldId id="340" r:id="rId9"/>
    <p:sldId id="338" r:id="rId10"/>
    <p:sldId id="339" r:id="rId11"/>
    <p:sldId id="321" r:id="rId12"/>
    <p:sldId id="322" r:id="rId13"/>
    <p:sldId id="323" r:id="rId14"/>
    <p:sldId id="333" r:id="rId15"/>
    <p:sldId id="328" r:id="rId16"/>
  </p:sldIdLst>
  <p:sldSz cx="9144000" cy="6858000" type="screen4x3"/>
  <p:notesSz cx="6792913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64" autoAdjust="0"/>
    <p:restoredTop sz="93874" autoAdjust="0"/>
  </p:normalViewPr>
  <p:slideViewPr>
    <p:cSldViewPr>
      <p:cViewPr varScale="1">
        <p:scale>
          <a:sx n="85" d="100"/>
          <a:sy n="85" d="100"/>
        </p:scale>
        <p:origin x="834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7F127A7E-B729-44CD-8356-D793B24F34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796" cy="496882"/>
          </a:xfrm>
          <a:prstGeom prst="rect">
            <a:avLst/>
          </a:prstGeom>
        </p:spPr>
        <p:txBody>
          <a:bodyPr vert="horz" lIns="92058" tIns="46029" rIns="92058" bIns="46029" rtlCol="0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D5A3E3F-FFD3-48D3-BA14-8060397D2D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6553" y="0"/>
            <a:ext cx="2944795" cy="496882"/>
          </a:xfrm>
          <a:prstGeom prst="rect">
            <a:avLst/>
          </a:prstGeom>
        </p:spPr>
        <p:txBody>
          <a:bodyPr vert="horz" lIns="92058" tIns="46029" rIns="92058" bIns="46029" rtlCol="0"/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10A68957-2D60-414E-BBEB-44260678BBC4}" type="datetimeFigureOut">
              <a:rPr lang="ja-JP" altLang="en-US"/>
              <a:pPr>
                <a:defRPr/>
              </a:pPr>
              <a:t>2021/4/2</a:t>
            </a:fld>
            <a:endParaRPr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6CF5844-B71C-4D28-A067-1D9C1EC662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6596"/>
            <a:ext cx="2944796" cy="496882"/>
          </a:xfrm>
          <a:prstGeom prst="rect">
            <a:avLst/>
          </a:prstGeom>
        </p:spPr>
        <p:txBody>
          <a:bodyPr vert="horz" lIns="92058" tIns="46029" rIns="92058" bIns="46029" rtlCol="0" anchor="b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ACBB4C4-7DEA-4E75-B3FF-701769AC5A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6553" y="9426596"/>
            <a:ext cx="2944795" cy="496882"/>
          </a:xfrm>
          <a:prstGeom prst="rect">
            <a:avLst/>
          </a:prstGeom>
        </p:spPr>
        <p:txBody>
          <a:bodyPr vert="horz" wrap="square" lIns="92058" tIns="46029" rIns="92058" bIns="4602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21266C1-E4F2-4DF1-91F5-AD4E775E11E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9FB0835-5B8E-4541-9068-791064A0584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796" cy="496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58" tIns="46029" rIns="92058" bIns="4602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499F631-8A95-465E-A4BB-DEE6D01353F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6553" y="0"/>
            <a:ext cx="2944795" cy="496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58" tIns="46029" rIns="92058" bIns="4602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830607E6-ED7F-44CF-A3EF-51417C41D62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49" y="4714085"/>
            <a:ext cx="5434017" cy="446721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58" tIns="46029" rIns="92058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BCB88128-52A8-4905-BCF9-E187927FE42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6596"/>
            <a:ext cx="2944796" cy="496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58" tIns="46029" rIns="92058" bIns="4602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7FC7802C-FC63-4400-8C73-88F6DDD73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553" y="9426596"/>
            <a:ext cx="2944795" cy="496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58" tIns="46029" rIns="92058" bIns="460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BAF8DCD-367D-41F5-B934-89DA1CCD11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6628" name="スライド番号プレースホルダ 3"/>
          <p:cNvSpPr txBox="1">
            <a:spLocks noGrp="1"/>
          </p:cNvSpPr>
          <p:nvPr/>
        </p:nvSpPr>
        <p:spPr bwMode="auto">
          <a:xfrm>
            <a:off x="3846553" y="9426596"/>
            <a:ext cx="2944795" cy="49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8" tIns="46029" rIns="92058" bIns="46029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5BCD7C-287E-4A81-B9FD-6341DEA98BE6}" type="slidenum">
              <a:rPr lang="en-US" altLang="ja-JP">
                <a:latin typeface="Calibri" panose="020F0502020204030204" pitchFamily="34" charset="0"/>
                <a:ea typeface="ＭＳ Ｐゴシック" panose="020B0600070205080204" pitchFamily="50" charset="-128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ja-JP"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35844" name="スライド番号プレースホルダ 3"/>
          <p:cNvSpPr txBox="1">
            <a:spLocks noGrp="1"/>
          </p:cNvSpPr>
          <p:nvPr/>
        </p:nvSpPr>
        <p:spPr bwMode="auto">
          <a:xfrm>
            <a:off x="3846553" y="9426596"/>
            <a:ext cx="2944795" cy="49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8" tIns="46029" rIns="92058" bIns="46029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B3A0E3-AEC9-4973-A63F-F477B4F9CF82}" type="slidenum">
              <a:rPr lang="en-US" altLang="ja-JP">
                <a:latin typeface="Calibri" panose="020F0502020204030204" pitchFamily="34" charset="0"/>
                <a:ea typeface="ＭＳ Ｐゴシック" panose="020B0600070205080204" pitchFamily="50" charset="-128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ja-JP"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37892" name="スライド番号プレースホルダ 3"/>
          <p:cNvSpPr txBox="1">
            <a:spLocks noGrp="1"/>
          </p:cNvSpPr>
          <p:nvPr/>
        </p:nvSpPr>
        <p:spPr bwMode="auto">
          <a:xfrm>
            <a:off x="3846553" y="9426596"/>
            <a:ext cx="2944795" cy="49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8" tIns="46029" rIns="92058" bIns="46029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700F43-A808-453F-932C-EBF8417D5F6A}" type="slidenum">
              <a:rPr lang="en-US" altLang="ja-JP">
                <a:latin typeface="Calibri" panose="020F0502020204030204" pitchFamily="34" charset="0"/>
                <a:ea typeface="ＭＳ Ｐゴシック" panose="020B0600070205080204" pitchFamily="50" charset="-128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ja-JP"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9B3A7-6FE3-45BC-B86E-7CDD0F50FE6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90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92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3963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806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577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0589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1564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18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F2EA04-DEFB-4CF7-87E3-F5CEF76A3E8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8642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F3735E-5305-4EE5-B0EB-BBCEBBE7F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7D769E-C2E2-4237-8D6D-44F0BCED92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5A5E9F-FB59-475F-8A8A-7DA7A8576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FF914-D28B-4DB5-93C8-5195D4DEB2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78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85756-DCCE-4AD0-927A-D45B28E6263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794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F6CAF-3F5E-4788-BD38-778045B4960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107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3C22-5097-4FBC-97A1-0D32349E9CE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337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26C17-B5D2-4ABE-9B4E-9B8169874F4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7469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3E6AD-F226-4A89-B070-C7FDE56ADBF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786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0929C8-1C5E-44B8-B7C6-BB6071EB26B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511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0281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B2908-1A81-42AD-836D-A684D2F0897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262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A9030FED-2C6D-4EF8-8736-F1583EEB8C0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0942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kumimoji="1"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CDC64EE3-51F6-4826-9E05-C7B47CBB41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549275"/>
            <a:ext cx="6172200" cy="1366838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ja-JP" altLang="en-US" sz="48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キャンパスライフに</a:t>
            </a:r>
            <a:r>
              <a:rPr lang="en-US" altLang="ja-JP" sz="48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altLang="ja-JP" sz="48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ja-JP" altLang="en-US" sz="4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　 </a:t>
            </a:r>
            <a:r>
              <a:rPr lang="ja-JP" altLang="en-US" sz="4800" b="1" kern="120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関する</a:t>
            </a:r>
            <a:r>
              <a:rPr lang="ja-JP" altLang="en-US" sz="48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注意事項等</a:t>
            </a:r>
          </a:p>
        </p:txBody>
      </p:sp>
      <p:pic>
        <p:nvPicPr>
          <p:cNvPr id="23555" name="Picture 4" descr="Toh_J_L_N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246EF42B-CE9B-4D30-AB29-5CD5FB184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6021388"/>
            <a:ext cx="82089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64BC81E2-B2E3-4E21-B269-D93817041628}"/>
              </a:ext>
            </a:extLst>
          </p:cNvPr>
          <p:cNvSpPr/>
          <p:nvPr/>
        </p:nvSpPr>
        <p:spPr>
          <a:xfrm>
            <a:off x="1160966" y="2458740"/>
            <a:ext cx="3058064" cy="3058064"/>
          </a:xfrm>
          <a:prstGeom prst="ellipse">
            <a:avLst/>
          </a:prstGeom>
          <a:blipFill>
            <a:blip r:embed="rId5" cstate="print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A782B055-D043-4AED-8EF2-0AB4CE34F2CB}"/>
              </a:ext>
            </a:extLst>
          </p:cNvPr>
          <p:cNvSpPr/>
          <p:nvPr/>
        </p:nvSpPr>
        <p:spPr>
          <a:xfrm>
            <a:off x="5201344" y="2458740"/>
            <a:ext cx="3058065" cy="3058064"/>
          </a:xfrm>
          <a:prstGeom prst="ellipse">
            <a:avLst/>
          </a:prstGeom>
          <a:blipFill>
            <a:blip r:embed="rId6" cstate="print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1159" y="6219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>
            <a:extLst>
              <a:ext uri="{FF2B5EF4-FFF2-40B4-BE49-F238E27FC236}">
                <a16:creationId xmlns:a16="http://schemas.microsoft.com/office/drawing/2014/main" id="{30381FEB-FE2C-4852-A8FB-D2604B8D60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199" y="1447800"/>
            <a:ext cx="8077065" cy="4678363"/>
          </a:xfrm>
          <a:ln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ja-JP" sz="2800" dirty="0">
                <a:solidFill>
                  <a:schemeClr val="bg2"/>
                </a:solidFill>
                <a:latin typeface="Calibri" pitchFamily="34" charset="0"/>
              </a:rPr>
              <a:t>●</a:t>
            </a:r>
            <a:r>
              <a:rPr lang="ja-JP" altLang="en-US" sz="2800" dirty="0">
                <a:solidFill>
                  <a:schemeClr val="bg2"/>
                </a:solidFill>
                <a:latin typeface="Calibri" pitchFamily="34" charset="0"/>
              </a:rPr>
              <a:t>きっかけ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ja-JP" altLang="en-US" sz="2800" dirty="0">
                <a:solidFill>
                  <a:schemeClr val="bg2"/>
                </a:solidFill>
                <a:latin typeface="Calibri" pitchFamily="34" charset="0"/>
              </a:rPr>
              <a:t>　　１回だけという好奇心、興味本位による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ja-JP" altLang="en-US" sz="2800" dirty="0">
                <a:solidFill>
                  <a:schemeClr val="bg2"/>
                </a:solidFill>
                <a:latin typeface="Calibri" pitchFamily="34" charset="0"/>
              </a:rPr>
              <a:t>　　何気ない気持ちが深みにはまっていく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ja-JP" altLang="en-US" sz="2800" dirty="0">
                <a:solidFill>
                  <a:schemeClr val="bg2"/>
                </a:solidFill>
                <a:latin typeface="Calibri" pitchFamily="34" charset="0"/>
              </a:rPr>
              <a:t>●大麻、覚せい剤等の薬物乱用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ja-JP" altLang="en-US" sz="2800" dirty="0">
                <a:solidFill>
                  <a:schemeClr val="bg2"/>
                </a:solidFill>
                <a:latin typeface="Calibri" pitchFamily="34" charset="0"/>
              </a:rPr>
              <a:t>　　依存性の怖さ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ja-JP" altLang="en-US" sz="2800" dirty="0">
                <a:solidFill>
                  <a:schemeClr val="bg2"/>
                </a:solidFill>
                <a:latin typeface="Calibri" pitchFamily="34" charset="0"/>
              </a:rPr>
              <a:t>　　幻覚や妄想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ja-JP" altLang="en-US" sz="2800" dirty="0">
                <a:solidFill>
                  <a:schemeClr val="bg2"/>
                </a:solidFill>
                <a:latin typeface="Calibri" pitchFamily="34" charset="0"/>
              </a:rPr>
              <a:t>　　心身を蝕む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ja-JP" altLang="en-US" sz="2800" dirty="0">
                <a:solidFill>
                  <a:schemeClr val="bg2"/>
                </a:solidFill>
                <a:latin typeface="Calibri" pitchFamily="34" charset="0"/>
              </a:rPr>
              <a:t>　　家族や友人との絆の崩壊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altLang="ja-JP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3C7475-CFE2-4C30-92A0-4F81CDEC1D51}"/>
              </a:ext>
            </a:extLst>
          </p:cNvPr>
          <p:cNvSpPr/>
          <p:nvPr/>
        </p:nvSpPr>
        <p:spPr>
          <a:xfrm>
            <a:off x="1475656" y="476672"/>
            <a:ext cx="5904657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薬物乱用の防止について</a:t>
            </a:r>
          </a:p>
        </p:txBody>
      </p:sp>
      <p:pic>
        <p:nvPicPr>
          <p:cNvPr id="1026" name="Picture 2" descr="\\Sta-sien\補佐（企画、活動）\課長補佐 - 学生支援課 (172.16.199.127)\基データ（takahashi）\だより、ニュース\だより４２\イラスト\麻薬禁止.jpg">
            <a:extLst>
              <a:ext uri="{FF2B5EF4-FFF2-40B4-BE49-F238E27FC236}">
                <a16:creationId xmlns:a16="http://schemas.microsoft.com/office/drawing/2014/main" id="{2F6D0DB8-CDB0-405A-95ED-713E54838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77072"/>
            <a:ext cx="2090057" cy="1883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>
            <a:extLst>
              <a:ext uri="{FF2B5EF4-FFF2-40B4-BE49-F238E27FC236}">
                <a16:creationId xmlns:a16="http://schemas.microsoft.com/office/drawing/2014/main" id="{AC553481-90AC-4A51-B6BB-C6480B71BA3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1"/>
            <a:ext cx="9109075" cy="5746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ja-JP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●</a:t>
            </a: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東北大生の自転車運転マナー違反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信号無視、逆走（右側走行）、無灯火、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ja-JP" alt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ながら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運転（音楽・携帯・傘さし）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　 危険箇所・・・仙台二高前交差点、青葉山</a:t>
            </a:r>
            <a:r>
              <a:rPr lang="ja-JP" alt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ー</a:t>
            </a: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扇坂間</a:t>
            </a:r>
            <a:endParaRPr lang="en-US" altLang="ja-JP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※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川内北キャンパスの中央は、自転車走行禁止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ja-JP" alt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●公共交通を利用して通学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　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市バスフリーパス（定額乗り放題）、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　急行バス、レイニーバス、地下鉄東西線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ja-JP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●キャンパスバス（無料）　　→→→</a:t>
            </a:r>
            <a:endParaRPr lang="en-US" altLang="ja-JP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2800" dirty="0">
                <a:solidFill>
                  <a:srgbClr val="FFFF00"/>
                </a:solidFill>
              </a:rPr>
              <a:t>　　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キャンパス間の移動に便利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ja-JP" altLang="en-US" sz="2800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B65A27-E608-42CD-BEA2-4734AE079B72}"/>
              </a:ext>
            </a:extLst>
          </p:cNvPr>
          <p:cNvSpPr/>
          <p:nvPr/>
        </p:nvSpPr>
        <p:spPr>
          <a:xfrm>
            <a:off x="1331640" y="260648"/>
            <a:ext cx="690445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交通マナー・交通事故について</a:t>
            </a:r>
          </a:p>
        </p:txBody>
      </p:sp>
      <p:pic>
        <p:nvPicPr>
          <p:cNvPr id="2055" name="Picture 7" descr="C:\Users\gakusei-hosa\Documents\A車.JPG">
            <a:extLst>
              <a:ext uri="{FF2B5EF4-FFF2-40B4-BE49-F238E27FC236}">
                <a16:creationId xmlns:a16="http://schemas.microsoft.com/office/drawing/2014/main" id="{35F77CEE-2788-48DC-AD50-F27F2C6A0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1" y="5029200"/>
            <a:ext cx="2819400" cy="166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19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C241E5D7-5B93-4F3E-8D16-AFBB71AFC8C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1773238"/>
            <a:ext cx="8929688" cy="39608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dirty="0"/>
              <a:t>　　　　　　</a:t>
            </a: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◆未成年者（</a:t>
            </a:r>
            <a:r>
              <a:rPr lang="en-US" altLang="ja-JP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歳未満）は</a:t>
            </a:r>
            <a:endParaRPr lang="en-US" altLang="ja-JP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　　　　　　　　飲酒できません（日本の法律</a:t>
            </a:r>
            <a:endParaRPr lang="en-US" altLang="ja-JP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　　　　　　　　により、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外国籍の学生も</a:t>
            </a:r>
            <a:r>
              <a:rPr lang="ja-JP" alt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です</a:t>
            </a: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！）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　 　　　　　 ◆無理に飲ませても罪になります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　　　　　　　◆飲酒時のマナーとしては・・・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　 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飲酒の強要（アルハラ）、イッキ飲み➔　しない、させない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　 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他人への迷惑行為、セクハラ➔  しない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ja-JP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気分が悪い人がいたら介抱する➔　危険な時は救急車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68313" y="5805488"/>
            <a:ext cx="7848600" cy="71913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Calibri" panose="020F0502020204030204" pitchFamily="34" charset="0"/>
              </a:rPr>
              <a:t>花見、新歓、コンパ等、新入学時期は特に注意！</a:t>
            </a:r>
          </a:p>
        </p:txBody>
      </p:sp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Calibri" panose="020F0502020204030204" pitchFamily="34" charset="0"/>
            </a:endParaRPr>
          </a:p>
        </p:txBody>
      </p:sp>
      <p:pic>
        <p:nvPicPr>
          <p:cNvPr id="68618" name="Picture 10">
            <a:extLst>
              <a:ext uri="{FF2B5EF4-FFF2-40B4-BE49-F238E27FC236}">
                <a16:creationId xmlns:a16="http://schemas.microsoft.com/office/drawing/2014/main" id="{1E02B9BE-C394-4EF0-AF17-E67E5D3A7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6353"/>
          <a:stretch>
            <a:fillRect/>
          </a:stretch>
        </p:blipFill>
        <p:spPr bwMode="auto">
          <a:xfrm>
            <a:off x="6948264" y="1892665"/>
            <a:ext cx="1691058" cy="228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9" name="Picture 11">
            <a:extLst>
              <a:ext uri="{FF2B5EF4-FFF2-40B4-BE49-F238E27FC236}">
                <a16:creationId xmlns:a16="http://schemas.microsoft.com/office/drawing/2014/main" id="{96B50791-96D7-4428-945B-1D8B03626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663" y="1772816"/>
            <a:ext cx="1426739" cy="1660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7C8D91F-4E4B-48D7-B68C-B6EDCA856916}"/>
              </a:ext>
            </a:extLst>
          </p:cNvPr>
          <p:cNvSpPr/>
          <p:nvPr/>
        </p:nvSpPr>
        <p:spPr>
          <a:xfrm>
            <a:off x="3180917" y="188640"/>
            <a:ext cx="314220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飲酒について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C86CF6-AB58-4D57-8C4B-787981D1358F}"/>
              </a:ext>
            </a:extLst>
          </p:cNvPr>
          <p:cNvSpPr txBox="1"/>
          <p:nvPr/>
        </p:nvSpPr>
        <p:spPr>
          <a:xfrm>
            <a:off x="1658141" y="1024159"/>
            <a:ext cx="612068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「大学入学＝飲酒できる」は誤った認識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D60FA2-F7B2-4392-8A51-C7004FBE901A}"/>
              </a:ext>
            </a:extLst>
          </p:cNvPr>
          <p:cNvSpPr txBox="1"/>
          <p:nvPr/>
        </p:nvSpPr>
        <p:spPr>
          <a:xfrm>
            <a:off x="506013" y="3356992"/>
            <a:ext cx="1152128" cy="33855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２０歳未満</a:t>
            </a:r>
            <a:endParaRPr lang="ja-JP" altLang="en-US" sz="1600" dirty="0"/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7269" y="65246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>
            <a:extLst>
              <a:ext uri="{FF2B5EF4-FFF2-40B4-BE49-F238E27FC236}">
                <a16:creationId xmlns:a16="http://schemas.microsoft.com/office/drawing/2014/main" id="{E211EF84-2F5A-48DB-BAD7-A2A1292A63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1160463"/>
            <a:ext cx="7302500" cy="5076825"/>
          </a:xfrm>
          <a:solidFill>
            <a:schemeClr val="accent6">
              <a:lumMod val="40000"/>
              <a:lumOff val="60000"/>
            </a:schemeClr>
          </a:solidFill>
          <a:ln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ja-JP" sz="2800" b="1" kern="1200" dirty="0">
              <a:solidFill>
                <a:schemeClr val="tx1"/>
              </a:solidFill>
              <a:latin typeface="+mj-ea"/>
              <a:ea typeface="+mj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●　盗難に注意</a:t>
            </a:r>
            <a:endParaRPr lang="en-US" altLang="ja-JP" sz="2800" b="1" kern="1200" dirty="0">
              <a:solidFill>
                <a:schemeClr val="bg2"/>
              </a:solidFill>
              <a:latin typeface="+mj-ea"/>
              <a:ea typeface="+mj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　　 自転車</a:t>
            </a:r>
            <a:r>
              <a:rPr lang="en-US" altLang="ja-JP" sz="2800" b="1" kern="1200" dirty="0">
                <a:solidFill>
                  <a:schemeClr val="bg2"/>
                </a:solidFill>
                <a:latin typeface="+mj-ea"/>
                <a:ea typeface="+mj-ea"/>
              </a:rPr>
              <a:t>……</a:t>
            </a: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カギは２個かける</a:t>
            </a:r>
            <a:endParaRPr lang="en-US" altLang="ja-JP" sz="2800" b="1" kern="1200" dirty="0">
              <a:solidFill>
                <a:schemeClr val="bg2"/>
              </a:solidFill>
              <a:latin typeface="+mj-ea"/>
              <a:ea typeface="+mj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　　 財布等</a:t>
            </a:r>
            <a:r>
              <a:rPr lang="en-US" altLang="ja-JP" sz="2800" b="1" kern="1200" dirty="0">
                <a:solidFill>
                  <a:schemeClr val="bg2"/>
                </a:solidFill>
                <a:latin typeface="+mj-ea"/>
                <a:ea typeface="+mj-ea"/>
              </a:rPr>
              <a:t>……</a:t>
            </a: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貴重品は肌身離さず</a:t>
            </a:r>
            <a:endParaRPr lang="en-US" altLang="ja-JP" sz="2800" b="1" kern="1200" dirty="0">
              <a:solidFill>
                <a:schemeClr val="bg2"/>
              </a:solidFill>
              <a:latin typeface="+mj-ea"/>
              <a:ea typeface="+mj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●　携帯端末</a:t>
            </a:r>
            <a:endParaRPr lang="en-US" altLang="ja-JP" sz="2800" b="1" kern="1200" dirty="0">
              <a:solidFill>
                <a:schemeClr val="bg2"/>
              </a:solidFill>
              <a:latin typeface="+mj-ea"/>
              <a:ea typeface="+mj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　　 情報を盗むウイルス（悪質なアプリ）</a:t>
            </a:r>
            <a:endParaRPr lang="en-US" altLang="ja-JP" sz="2800" b="1" kern="1200" dirty="0">
              <a:solidFill>
                <a:schemeClr val="bg2"/>
              </a:solidFill>
              <a:latin typeface="+mj-ea"/>
              <a:ea typeface="+mj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　 　</a:t>
            </a:r>
            <a:r>
              <a:rPr lang="en-US" altLang="ja-JP" sz="2800" b="1" kern="1200" dirty="0">
                <a:solidFill>
                  <a:schemeClr val="bg2"/>
                </a:solidFill>
                <a:latin typeface="+mj-ea"/>
                <a:ea typeface="+mj-ea"/>
              </a:rPr>
              <a:t>Android</a:t>
            </a:r>
            <a:r>
              <a:rPr lang="ja-JP" altLang="en-US" sz="2800" b="1" kern="1200" dirty="0">
                <a:solidFill>
                  <a:schemeClr val="bg2"/>
                </a:solidFill>
                <a:latin typeface="+mj-ea"/>
                <a:ea typeface="+mj-ea"/>
              </a:rPr>
              <a:t>搭載端末に注意</a:t>
            </a:r>
            <a:endParaRPr lang="en-US" altLang="ja-JP" sz="2000" kern="1200" dirty="0">
              <a:solidFill>
                <a:schemeClr val="bg2"/>
              </a:solidFill>
              <a:latin typeface="+mj-ea"/>
              <a:ea typeface="+mj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ja-JP" sz="1800" kern="12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ja-JP" sz="2800" kern="1200" dirty="0">
              <a:solidFill>
                <a:srgbClr val="FF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7211998-5E6A-4FB2-8E3B-DA1AB817203A}"/>
              </a:ext>
            </a:extLst>
          </p:cNvPr>
          <p:cNvSpPr/>
          <p:nvPr/>
        </p:nvSpPr>
        <p:spPr>
          <a:xfrm>
            <a:off x="1485517" y="188640"/>
            <a:ext cx="5904657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その他気を付けたいこと</a:t>
            </a:r>
          </a:p>
        </p:txBody>
      </p:sp>
      <p:pic>
        <p:nvPicPr>
          <p:cNvPr id="38918" name="図 4" descr="C:\Users\hv37469014\Desktop\スマホ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8" t="6258" r="19382" b="69225"/>
          <a:stretch>
            <a:fillRect/>
          </a:stretch>
        </p:blipFill>
        <p:spPr bwMode="auto">
          <a:xfrm>
            <a:off x="7019925" y="3694113"/>
            <a:ext cx="1223963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5737" y="5791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04800"/>
            <a:ext cx="8305800" cy="62484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ja-JP" sz="24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ja-JP" altLang="en-US" sz="7200" dirty="0">
                <a:solidFill>
                  <a:srgbClr val="FFFF00"/>
                </a:solidFill>
              </a:rPr>
              <a:t>キャンパス内</a:t>
            </a:r>
            <a:endParaRPr lang="en-US" altLang="ja-JP" sz="7200" dirty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ja-JP" sz="7200" b="1" dirty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ja-JP" altLang="en-US" sz="15000" b="1" dirty="0">
                <a:solidFill>
                  <a:srgbClr val="FFFF00"/>
                </a:solidFill>
              </a:rPr>
              <a:t>全面禁煙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1800" dirty="0"/>
              <a:t>　　　　　　　　　　　　　　　　　</a:t>
            </a:r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390515" y="381000"/>
            <a:ext cx="75200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000" dirty="0"/>
              <a:t>大学附属図書館の利用について</a:t>
            </a:r>
          </a:p>
        </p:txBody>
      </p:sp>
      <p:graphicFrame>
        <p:nvGraphicFramePr>
          <p:cNvPr id="59454" name="Group 62">
            <a:extLst>
              <a:ext uri="{FF2B5EF4-FFF2-40B4-BE49-F238E27FC236}">
                <a16:creationId xmlns:a16="http://schemas.microsoft.com/office/drawing/2014/main" id="{815C3AA5-16A6-4BB6-B7FC-DEBFA754BD3B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86574331"/>
              </p:ext>
            </p:extLst>
          </p:nvPr>
        </p:nvGraphicFramePr>
        <p:xfrm>
          <a:off x="228600" y="2590800"/>
          <a:ext cx="8534400" cy="2692465"/>
        </p:xfrm>
        <a:graphic>
          <a:graphicData uri="http://schemas.openxmlformats.org/drawingml/2006/table">
            <a:tbl>
              <a:tblPr/>
              <a:tblGrid>
                <a:gridCol w="1122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5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月</a:t>
                      </a: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~</a:t>
                      </a: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金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土・日・祝日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7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号館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dbl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９：００～２０</a:t>
                      </a:r>
                      <a:r>
                        <a:rPr kumimoji="1" lang="ja-JP" altLang="en-US" sz="2800" b="0" i="0" u="none" strike="dbl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：００</a:t>
                      </a:r>
                      <a:endParaRPr kumimoji="1" lang="en-US" altLang="ja-JP" sz="2800" b="0" i="0" u="none" strike="dbl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９：００～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17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：００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dbl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１３：００～２０</a:t>
                      </a:r>
                      <a:r>
                        <a:rPr kumimoji="1" lang="ja-JP" altLang="en-US" sz="2800" b="0" i="0" u="none" strike="dbl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：００</a:t>
                      </a:r>
                      <a:endParaRPr kumimoji="1" lang="en-US" altLang="ja-JP" sz="2800" b="0" i="0" u="none" strike="dbl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閉館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書庫出納は閉館３０分前まで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2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号館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９：００～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：００</a:t>
                      </a:r>
                      <a:endParaRPr kumimoji="1" lang="en-US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13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：００～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16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０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閉館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984" name="Text Box 30"/>
          <p:cNvSpPr txBox="1">
            <a:spLocks noChangeArrowheads="1"/>
          </p:cNvSpPr>
          <p:nvPr/>
        </p:nvSpPr>
        <p:spPr bwMode="auto">
          <a:xfrm>
            <a:off x="381000" y="1676400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/>
              <a:t>本館開館時間（</a:t>
            </a:r>
            <a:r>
              <a:rPr lang="en-US" altLang="ja-JP" sz="3600" dirty="0"/>
              <a:t>PCB </a:t>
            </a:r>
            <a:r>
              <a:rPr lang="ja-JP" altLang="en-US" sz="3600" dirty="0"/>
              <a:t>レベル３）　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40985" name="Text Box 53"/>
          <p:cNvSpPr txBox="1">
            <a:spLocks noChangeArrowheads="1"/>
          </p:cNvSpPr>
          <p:nvPr/>
        </p:nvSpPr>
        <p:spPr bwMode="auto">
          <a:xfrm>
            <a:off x="185738" y="5408613"/>
            <a:ext cx="868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FFFF00"/>
                </a:solidFill>
                <a:latin typeface="ＭＳ Ｐゴシック" panose="020B0600070205080204" pitchFamily="50" charset="-128"/>
              </a:rPr>
              <a:t>＊図書館オンライン・オリエンテーション実施　</a:t>
            </a:r>
            <a:endParaRPr lang="en-US" altLang="ja-JP" dirty="0">
              <a:solidFill>
                <a:srgbClr val="FFFF00"/>
              </a:solidFill>
              <a:latin typeface="ＭＳ Ｐゴシック" panose="020B060007020508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FFFF00"/>
                </a:solidFill>
                <a:latin typeface="ＭＳ Ｐゴシック" panose="020B0600070205080204" pitchFamily="50" charset="-128"/>
              </a:rPr>
              <a:t>　 配布資料参照。詳細は図書館ウエブサイトまで。</a:t>
            </a:r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645877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>
            <a:extLst>
              <a:ext uri="{FF2B5EF4-FFF2-40B4-BE49-F238E27FC236}">
                <a16:creationId xmlns:a16="http://schemas.microsoft.com/office/drawing/2014/main" id="{A84DCCD4-64E7-4106-A0D9-EA0256186A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7924800" cy="3484563"/>
          </a:xfrm>
          <a:solidFill>
            <a:srgbClr val="92D050"/>
          </a:solidFill>
          <a:ln w="19050"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１　まず</a:t>
            </a:r>
            <a:r>
              <a:rPr lang="ja-JP" altLang="en-US" sz="2800" b="1" kern="1200" dirty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身の安全を確保</a:t>
            </a: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する</a:t>
            </a:r>
            <a:endParaRPr lang="en-US" altLang="ja-JP" sz="2800" b="1" kern="1200" dirty="0">
              <a:solidFill>
                <a:srgbClr val="000099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２　揺れが落ち着いてから</a:t>
            </a:r>
            <a:r>
              <a:rPr lang="ja-JP" altLang="en-US" sz="2800" b="1" kern="1200" dirty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周囲を確認</a:t>
            </a: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する</a:t>
            </a:r>
            <a:b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</a:b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　➔負傷者の救出等、被害拡大を防ぐ</a:t>
            </a:r>
            <a:endParaRPr lang="en-US" altLang="ja-JP" sz="2800" b="1" kern="1200" dirty="0">
              <a:solidFill>
                <a:srgbClr val="000099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３　建物から</a:t>
            </a:r>
            <a:r>
              <a:rPr lang="ja-JP" altLang="en-US" sz="2800" b="1" kern="1200" dirty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屋外へ避難</a:t>
            </a: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する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　  ➔川内北キャンパス＝「芝生広場」</a:t>
            </a:r>
            <a:endParaRPr lang="en-US" altLang="ja-JP" sz="2800" b="1" kern="1200" dirty="0">
              <a:solidFill>
                <a:srgbClr val="000099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/>
            </a:r>
            <a:b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</a:br>
            <a:r>
              <a:rPr lang="ja-JP" altLang="en-US" sz="2800" b="1" kern="1200" dirty="0">
                <a:solidFill>
                  <a:srgbClr val="000099"/>
                </a:solidFill>
                <a:latin typeface="HGPｺﾞｼｯｸE" pitchFamily="50" charset="-128"/>
                <a:ea typeface="HGPｺﾞｼｯｸE" pitchFamily="50" charset="-128"/>
              </a:rPr>
              <a:t>●避難後は教職員等の</a:t>
            </a:r>
            <a:r>
              <a:rPr lang="ja-JP" altLang="en-US" sz="2800" b="1" kern="1200" dirty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指示に従う</a:t>
            </a:r>
            <a:endParaRPr lang="ja-JP" altLang="en-US" sz="2800" kern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44704C-6100-434F-B604-4425C5C19BDF}"/>
              </a:ext>
            </a:extLst>
          </p:cNvPr>
          <p:cNvSpPr txBox="1"/>
          <p:nvPr/>
        </p:nvSpPr>
        <p:spPr>
          <a:xfrm>
            <a:off x="1043608" y="5445224"/>
            <a:ext cx="7416824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rgbClr val="2F159B"/>
                </a:solidFill>
                <a:latin typeface="HGPｺﾞｼｯｸE" pitchFamily="50" charset="-128"/>
                <a:ea typeface="HGPｺﾞｼｯｸE" pitchFamily="50" charset="-128"/>
              </a:rPr>
              <a:t>◎</a:t>
            </a:r>
            <a:r>
              <a:rPr lang="ja-JP" altLang="en-US" sz="2800" b="1" dirty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日頃の備えが大事</a:t>
            </a:r>
            <a:r>
              <a:rPr lang="ja-JP" altLang="en-US" sz="2800" b="1" dirty="0">
                <a:solidFill>
                  <a:srgbClr val="2F159B"/>
                </a:solidFill>
                <a:latin typeface="HGPｺﾞｼｯｸE" pitchFamily="50" charset="-128"/>
                <a:ea typeface="HGPｺﾞｼｯｸE" pitchFamily="50" charset="-128"/>
              </a:rPr>
              <a:t>＝避難訓練に参加する</a:t>
            </a:r>
            <a:endParaRPr lang="en-US" altLang="ja-JP" sz="2800" b="1" dirty="0">
              <a:solidFill>
                <a:srgbClr val="2F159B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rgbClr val="2F159B"/>
                </a:solidFill>
                <a:latin typeface="HGPｺﾞｼｯｸE" pitchFamily="50" charset="-128"/>
                <a:ea typeface="HGPｺﾞｼｯｸE" pitchFamily="50" charset="-128"/>
              </a:rPr>
              <a:t>◎キャンパス外でも避難場所等を確認する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24DB86-FA19-4A4D-B777-4B85DA47953F}"/>
              </a:ext>
            </a:extLst>
          </p:cNvPr>
          <p:cNvSpPr/>
          <p:nvPr/>
        </p:nvSpPr>
        <p:spPr>
          <a:xfrm>
            <a:off x="971600" y="548680"/>
            <a:ext cx="756573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創英角ｺﾞｼｯｸUB"/>
                <a:ea typeface="HG創英角ｺﾞｼｯｸUB"/>
              </a:rPr>
              <a:t>キャンパスで地震が発生したなら</a:t>
            </a:r>
            <a:endParaRPr lang="ja-JP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0525" y="930275"/>
            <a:ext cx="8753475" cy="58753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500" b="1" dirty="0">
                <a:solidFill>
                  <a:srgbClr val="7030A0"/>
                </a:solidFill>
              </a:rPr>
              <a:t>●</a:t>
            </a:r>
            <a:r>
              <a:rPr lang="ja-JP" altLang="en-US" sz="2500" b="1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充実した学生生活のために！</a:t>
            </a:r>
            <a:endParaRPr lang="en-US" altLang="ja-JP" sz="2500" b="1" dirty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5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サークル活動に参加する</a:t>
            </a:r>
            <a:endParaRPr lang="en-US" altLang="ja-JP" sz="25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5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趣味や適性を生かして自主的に取り組む</a:t>
            </a:r>
            <a:endParaRPr lang="en-US" altLang="ja-JP" sz="25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5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学友会所属団体に加入する</a:t>
            </a:r>
            <a:endParaRPr lang="en-US" altLang="ja-JP" sz="25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2500" b="1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●</a:t>
            </a:r>
            <a:r>
              <a:rPr lang="ja-JP" altLang="en-US" sz="2500" b="1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学友会（１７８団体）</a:t>
            </a:r>
            <a:endParaRPr lang="en-US" altLang="ja-JP" sz="2500" b="1" dirty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5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東北大学の学生・教職員の全員が構成員</a:t>
            </a:r>
            <a:endParaRPr lang="en-US" altLang="ja-JP" sz="25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5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会員が納入する会費により運営</a:t>
            </a:r>
            <a:endParaRPr lang="en-US" altLang="ja-JP" sz="25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5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</a:t>
            </a:r>
            <a:r>
              <a:rPr lang="en-US" altLang="ja-JP" sz="2500" b="1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※</a:t>
            </a:r>
            <a:r>
              <a:rPr lang="ja-JP" altLang="en-US" sz="2500" b="1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学友会費の納入をお願いします！</a:t>
            </a:r>
            <a:endParaRPr lang="en-US" altLang="ja-JP" sz="2500" b="1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500" b="1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●</a:t>
            </a:r>
            <a:r>
              <a:rPr lang="ja-JP" altLang="en-US" sz="2500" b="1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東日本大震災学生ボランティア支援室</a:t>
            </a:r>
            <a:endParaRPr lang="en-US" altLang="ja-JP" sz="2500" b="1" dirty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500" b="1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</a:t>
            </a:r>
            <a:r>
              <a:rPr lang="ja-JP" altLang="en-US" sz="25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震災による復興のためのボランティア活動を行う学生を支援</a:t>
            </a:r>
            <a:endParaRPr lang="en-US" altLang="ja-JP" sz="25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ja-JP" altLang="en-US" sz="2500" b="1" dirty="0">
              <a:solidFill>
                <a:srgbClr val="33CC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ja-JP" altLang="en-US" sz="2500" dirty="0">
              <a:solidFill>
                <a:srgbClr val="0099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ja-JP" altLang="en-US" sz="2200" dirty="0">
              <a:solidFill>
                <a:srgbClr val="0099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200" dirty="0">
                <a:solidFill>
                  <a:srgbClr val="009900"/>
                </a:solidFill>
              </a:rPr>
              <a:t>　　　　　　　　　　　　　　　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4EEBD70-CD2C-4D36-B46A-70085B5ACBD0}"/>
              </a:ext>
            </a:extLst>
          </p:cNvPr>
          <p:cNvSpPr/>
          <p:nvPr/>
        </p:nvSpPr>
        <p:spPr>
          <a:xfrm>
            <a:off x="611560" y="116632"/>
            <a:ext cx="800571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サークル・ボランティア活動について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id="{2AEF0BB0-8173-4BBE-877F-0656782E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837571"/>
            <a:ext cx="2736304" cy="1968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下カーブ矢印 1">
            <a:extLst>
              <a:ext uri="{FF2B5EF4-FFF2-40B4-BE49-F238E27FC236}">
                <a16:creationId xmlns:a16="http://schemas.microsoft.com/office/drawing/2014/main" id="{3978836F-1DBE-4B00-B2F5-15FD02BA81C7}"/>
              </a:ext>
            </a:extLst>
          </p:cNvPr>
          <p:cNvSpPr/>
          <p:nvPr/>
        </p:nvSpPr>
        <p:spPr>
          <a:xfrm>
            <a:off x="5076056" y="4857632"/>
            <a:ext cx="1251772" cy="659599"/>
          </a:xfrm>
          <a:prstGeom prst="curvedDownArrow">
            <a:avLst>
              <a:gd name="adj1" fmla="val 25000"/>
              <a:gd name="adj2" fmla="val 60000"/>
              <a:gd name="adj3" fmla="val 25000"/>
            </a:avLst>
          </a:prstGeom>
          <a:solidFill>
            <a:srgbClr val="FF99FF"/>
          </a:solidFill>
          <a:ln>
            <a:noFill/>
          </a:ln>
          <a:scene3d>
            <a:camera prst="orthographicFront">
              <a:rot lat="10799999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25606" name="Picture 2" descr="C:\Users\hv37469014\Desktop\1s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33192" r="13063"/>
          <a:stretch>
            <a:fillRect/>
          </a:stretch>
        </p:blipFill>
        <p:spPr bwMode="auto">
          <a:xfrm>
            <a:off x="3498850" y="5516563"/>
            <a:ext cx="2028825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図 10" descr="C:\Users\hv37469014\Desktop\DSCF2520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88" y="5483906"/>
            <a:ext cx="2028825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6089537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5" name="Rectangle 11">
            <a:extLst>
              <a:ext uri="{FF2B5EF4-FFF2-40B4-BE49-F238E27FC236}">
                <a16:creationId xmlns:a16="http://schemas.microsoft.com/office/drawing/2014/main" id="{C78BD470-4549-49D6-9B76-99B3A57EE3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9" y="1773238"/>
            <a:ext cx="7992119" cy="280828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altLang="ja-JP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●</a:t>
            </a:r>
            <a: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特徴</a:t>
            </a:r>
            <a:b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・スポーツ、人材育成、ボランティア等をきっかけに近づく</a:t>
            </a:r>
            <a:b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・宗教団体であることが多い</a:t>
            </a:r>
            <a:b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・学外で活動する（連れ出す）</a:t>
            </a:r>
            <a:r>
              <a:rPr lang="ja-JP" altLang="en-US" sz="11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lang="ja-JP" altLang="en-US" sz="11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●勧誘を受けたとき</a:t>
            </a:r>
            <a:b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・名前、携帯電話番号、アドレスは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 絶対に教えない！」</a:t>
            </a:r>
            <a:r>
              <a:rPr lang="ja-JP" alt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lang="ja-JP" alt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sz="2400" dirty="0">
                <a:solidFill>
                  <a:schemeClr val="tx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</a:t>
            </a:r>
            <a: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・キッパリと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NO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！」</a:t>
            </a:r>
            <a:r>
              <a:rPr lang="ja-JP" altLang="en-US" sz="2400" dirty="0">
                <a:solidFill>
                  <a:schemeClr val="bg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と断る</a:t>
            </a:r>
            <a:endParaRPr lang="ja-JP" altLang="en-US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39279" name="Rectangle 6">
            <a:extLst>
              <a:ext uri="{FF2B5EF4-FFF2-40B4-BE49-F238E27FC236}">
                <a16:creationId xmlns:a16="http://schemas.microsoft.com/office/drawing/2014/main" id="{3B290F44-6685-4CA2-AB41-F5C1F9361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196752"/>
            <a:ext cx="7992888" cy="5778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偽装勧誘＝正体・目的を明かさない勧誘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5BBDFF-C66A-4714-BF4B-31A85DF93A1E}"/>
              </a:ext>
            </a:extLst>
          </p:cNvPr>
          <p:cNvSpPr/>
          <p:nvPr/>
        </p:nvSpPr>
        <p:spPr>
          <a:xfrm>
            <a:off x="2018858" y="332656"/>
            <a:ext cx="502573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さまざまな勧誘に注意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894B37-3DA3-419B-AE9D-FF6DB755FF7A}"/>
              </a:ext>
            </a:extLst>
          </p:cNvPr>
          <p:cNvSpPr txBox="1"/>
          <p:nvPr/>
        </p:nvSpPr>
        <p:spPr>
          <a:xfrm>
            <a:off x="684213" y="5300663"/>
            <a:ext cx="7991475" cy="1200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schemeClr val="bg2"/>
                </a:solidFill>
                <a:latin typeface="HGPｺﾞｼｯｸE" pitchFamily="50" charset="-128"/>
                <a:ea typeface="HGPｺﾞｼｯｸE" pitchFamily="50" charset="-128"/>
              </a:rPr>
              <a:t>●架空請求➔振込め詐欺</a:t>
            </a:r>
            <a:br>
              <a:rPr lang="ja-JP" altLang="en-US" sz="2400" dirty="0">
                <a:solidFill>
                  <a:schemeClr val="bg2"/>
                </a:solidFill>
                <a:latin typeface="HGPｺﾞｼｯｸE" pitchFamily="50" charset="-128"/>
                <a:ea typeface="HGPｺﾞｼｯｸE" pitchFamily="50" charset="-128"/>
              </a:rPr>
            </a:br>
            <a:r>
              <a:rPr lang="ja-JP" altLang="en-US" sz="2400" dirty="0">
                <a:solidFill>
                  <a:schemeClr val="bg2"/>
                </a:solidFill>
                <a:latin typeface="HGPｺﾞｼｯｸE" pitchFamily="50" charset="-128"/>
                <a:ea typeface="HGPｺﾞｼｯｸE" pitchFamily="50" charset="-128"/>
              </a:rPr>
              <a:t>●キャッチセールス➔アンケート協力、教材購入</a:t>
            </a:r>
            <a:br>
              <a:rPr lang="ja-JP" altLang="en-US" sz="2400" dirty="0">
                <a:solidFill>
                  <a:schemeClr val="bg2"/>
                </a:solidFill>
                <a:latin typeface="HGPｺﾞｼｯｸE" pitchFamily="50" charset="-128"/>
                <a:ea typeface="HGPｺﾞｼｯｸE" pitchFamily="50" charset="-128"/>
              </a:rPr>
            </a:br>
            <a:r>
              <a:rPr lang="ja-JP" altLang="en-US" sz="2400" dirty="0">
                <a:solidFill>
                  <a:schemeClr val="bg2"/>
                </a:solidFill>
                <a:latin typeface="HGPｺﾞｼｯｸE" pitchFamily="50" charset="-128"/>
                <a:ea typeface="HGPｺﾞｼｯｸE" pitchFamily="50" charset="-128"/>
              </a:rPr>
              <a:t>●マルチ商法、資格商法　</a:t>
            </a:r>
            <a:r>
              <a:rPr lang="en-US" altLang="ja-JP" sz="2400" dirty="0">
                <a:solidFill>
                  <a:schemeClr val="bg2"/>
                </a:solidFill>
                <a:latin typeface="HGPｺﾞｼｯｸE" pitchFamily="50" charset="-128"/>
                <a:ea typeface="HGPｺﾞｼｯｸE" pitchFamily="50" charset="-128"/>
              </a:rPr>
              <a:t>etc.</a:t>
            </a:r>
            <a:endParaRPr lang="ja-JP" altLang="en-US" sz="2400" dirty="0">
              <a:solidFill>
                <a:schemeClr val="bg2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54FC223-BB5C-46E2-9D6D-0CB324A2F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4725144"/>
            <a:ext cx="7992888" cy="5778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悪徳商法＝うまい話には罠がある</a:t>
            </a:r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619601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762000"/>
            <a:ext cx="6934200" cy="944563"/>
          </a:xfrm>
        </p:spPr>
        <p:txBody>
          <a:bodyPr/>
          <a:lstStyle/>
          <a:p>
            <a:pPr algn="l" eaLnBrk="1" hangingPunct="1"/>
            <a:r>
              <a:rPr lang="ja-JP" altLang="en-US" dirty="0">
                <a:solidFill>
                  <a:srgbClr val="FFFF00"/>
                </a:solidFill>
              </a:rPr>
              <a:t>偽装勧誘に注意</a:t>
            </a:r>
            <a:r>
              <a:rPr lang="ja-JP" altLang="en-US" dirty="0"/>
              <a:t>しよう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057400"/>
            <a:ext cx="8001000" cy="4114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ja-JP" sz="3200" dirty="0"/>
              <a:t>○</a:t>
            </a:r>
            <a:r>
              <a:rPr lang="ja-JP" altLang="en-US" sz="3200" dirty="0"/>
              <a:t>自らが宗教団体等であることを名乗らず</a:t>
            </a:r>
          </a:p>
          <a:p>
            <a:pPr eaLnBrk="1" hangingPunct="1">
              <a:buFontTx/>
              <a:buNone/>
            </a:pPr>
            <a:r>
              <a:rPr lang="ja-JP" altLang="en-US" sz="3200" dirty="0"/>
              <a:t>○言葉巧みに近づき</a:t>
            </a:r>
          </a:p>
          <a:p>
            <a:pPr eaLnBrk="1" hangingPunct="1">
              <a:buFontTx/>
              <a:buNone/>
            </a:pPr>
            <a:r>
              <a:rPr lang="ja-JP" altLang="en-US" sz="3200" dirty="0"/>
              <a:t>○特定の反社会的な団体に引き込もうとする</a:t>
            </a:r>
          </a:p>
          <a:p>
            <a:pPr eaLnBrk="1" hangingPunct="1">
              <a:buFontTx/>
              <a:buNone/>
            </a:pPr>
            <a:endParaRPr lang="ja-JP" altLang="en-US" sz="3200" dirty="0"/>
          </a:p>
          <a:p>
            <a:pPr eaLnBrk="1" hangingPunct="1">
              <a:buFontTx/>
              <a:buNone/>
            </a:pPr>
            <a:r>
              <a:rPr lang="ja-JP" altLang="en-US" sz="3200" dirty="0"/>
              <a:t>　このような「偽装勧誘」の被害に遭わないように注意しましょう</a:t>
            </a:r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37063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23B4DE5-C650-44A2-AA8F-0210D5E349F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0" y="1219200"/>
            <a:ext cx="7848600" cy="5234136"/>
          </a:xfr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●学外の政治組織等の影響を受けている</a:t>
            </a:r>
            <a:endParaRPr lang="en-US" altLang="ja-JP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●朝、教室にビラをまき散らす</a:t>
            </a:r>
            <a:endParaRPr lang="en-US" altLang="ja-JP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●昼休み、拡声器を使用して演説や署名活動をする</a:t>
            </a:r>
            <a:endParaRPr lang="en-US" altLang="ja-JP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　　</a:t>
            </a: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➔学外でのデモや集会への参加を求めてくる</a:t>
            </a:r>
            <a:endParaRPr lang="en-US" altLang="ja-JP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●学生だけでなく外部の者が含まれている</a:t>
            </a:r>
            <a:endParaRPr lang="en-US" altLang="ja-JP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●活動に入り込みすぎて学業に身が入らなくなる</a:t>
            </a:r>
            <a:endParaRPr lang="en-US" altLang="ja-JP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　　</a:t>
            </a: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➔退学する者が絶えない</a:t>
            </a: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　</a:t>
            </a: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●サ協（文化部サークル運営協議会）のように、</a:t>
            </a:r>
            <a:endParaRPr lang="en-US" altLang="ja-JP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　  学生自治会と同一行動をとるサークルもある</a:t>
            </a:r>
            <a:endParaRPr lang="en-US" altLang="ja-JP" sz="24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　</a:t>
            </a:r>
            <a:r>
              <a:rPr lang="ja-JP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　➔すべて非公認団体（任意集団）</a:t>
            </a:r>
            <a:endParaRPr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95055D-8545-4712-B585-2DBA824E87A0}"/>
              </a:ext>
            </a:extLst>
          </p:cNvPr>
          <p:cNvSpPr/>
          <p:nvPr/>
        </p:nvSpPr>
        <p:spPr>
          <a:xfrm>
            <a:off x="1552131" y="404664"/>
            <a:ext cx="597311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学生自治会・サ協について</a:t>
            </a:r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5801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219200"/>
            <a:ext cx="7391400" cy="4906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z="4000" dirty="0"/>
              <a:t>○ </a:t>
            </a:r>
            <a:r>
              <a:rPr lang="ja-JP" altLang="en-US" sz="4000" dirty="0"/>
              <a:t>「学生自治会費」は入学手続に必要な経費ではありません。大学はその徴収と使途に関与していません。</a:t>
            </a:r>
          </a:p>
          <a:p>
            <a:pPr eaLnBrk="1" hangingPunct="1">
              <a:buFontTx/>
              <a:buNone/>
            </a:pPr>
            <a:endParaRPr lang="en-US" altLang="ja-JP" sz="4000" dirty="0"/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6019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33400"/>
            <a:ext cx="6172200" cy="6397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ja-JP" altLang="en-US" sz="4000" dirty="0"/>
              <a:t>よりよい学生生活を送るために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981200"/>
            <a:ext cx="7315200" cy="3124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z="3600" dirty="0"/>
              <a:t>○ </a:t>
            </a:r>
            <a:r>
              <a:rPr lang="ja-JP" altLang="en-US" sz="3600" dirty="0"/>
              <a:t>人間としての</a:t>
            </a:r>
            <a:r>
              <a:rPr lang="ja-JP" altLang="en-US" sz="3600" dirty="0">
                <a:solidFill>
                  <a:srgbClr val="FFFF00"/>
                </a:solidFill>
              </a:rPr>
              <a:t>良識</a:t>
            </a:r>
            <a:r>
              <a:rPr lang="ja-JP" altLang="en-US" sz="3600" dirty="0"/>
              <a:t>に基づき、</a:t>
            </a:r>
          </a:p>
          <a:p>
            <a:pPr eaLnBrk="1" hangingPunct="1">
              <a:buFontTx/>
              <a:buNone/>
            </a:pPr>
            <a:r>
              <a:rPr lang="ja-JP" altLang="en-US" sz="3600" dirty="0"/>
              <a:t>○ </a:t>
            </a:r>
            <a:r>
              <a:rPr lang="ja-JP" altLang="en-US" sz="3600" dirty="0">
                <a:solidFill>
                  <a:srgbClr val="FFFF00"/>
                </a:solidFill>
              </a:rPr>
              <a:t>法規</a:t>
            </a:r>
            <a:r>
              <a:rPr lang="ja-JP" altLang="en-US" sz="3600" dirty="0"/>
              <a:t>や</a:t>
            </a:r>
            <a:r>
              <a:rPr lang="ja-JP" altLang="en-US" sz="3600" dirty="0">
                <a:solidFill>
                  <a:srgbClr val="FFFF00"/>
                </a:solidFill>
              </a:rPr>
              <a:t>社会のルール</a:t>
            </a:r>
            <a:r>
              <a:rPr lang="ja-JP" altLang="en-US" sz="3600" dirty="0"/>
              <a:t>を尊重し、</a:t>
            </a:r>
          </a:p>
          <a:p>
            <a:pPr eaLnBrk="1" hangingPunct="1">
              <a:buFontTx/>
              <a:buNone/>
            </a:pPr>
            <a:r>
              <a:rPr lang="ja-JP" altLang="en-US" sz="3600" dirty="0"/>
              <a:t>○ 周囲の人の気持ちを考えて、</a:t>
            </a:r>
          </a:p>
          <a:p>
            <a:pPr eaLnBrk="1" hangingPunct="1">
              <a:buFontTx/>
              <a:buNone/>
            </a:pPr>
            <a:r>
              <a:rPr lang="ja-JP" altLang="en-US" sz="3600" dirty="0"/>
              <a:t>○ 自己を高めることを目標に。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6A7F1D5D-AC5D-417C-A63C-FFD8FF2445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84213" y="5229225"/>
            <a:ext cx="7621587" cy="1320800"/>
          </a:xfrm>
          <a:ln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3600" kern="1200" dirty="0">
                <a:solidFill>
                  <a:schemeClr val="tx1"/>
                </a:solidFill>
              </a:rPr>
              <a:t>日ごろから</a:t>
            </a:r>
            <a:r>
              <a:rPr lang="ja-JP" altLang="en-US" sz="3600" kern="1200" dirty="0">
                <a:solidFill>
                  <a:srgbClr val="FF0000"/>
                </a:solidFill>
              </a:rPr>
              <a:t>他者の人権尊重</a:t>
            </a:r>
            <a:r>
              <a:rPr lang="ja-JP" altLang="en-US" sz="3600" kern="1200" dirty="0">
                <a:solidFill>
                  <a:schemeClr val="tx1"/>
                </a:solidFill>
              </a:rPr>
              <a:t>と</a:t>
            </a:r>
            <a:r>
              <a:rPr lang="ja-JP" altLang="en-US" sz="3600" kern="1200" dirty="0">
                <a:solidFill>
                  <a:srgbClr val="FF0000"/>
                </a:solidFill>
              </a:rPr>
              <a:t>法令順守</a:t>
            </a:r>
            <a:r>
              <a:rPr lang="ja-JP" altLang="en-US" sz="3600" kern="1200" dirty="0">
                <a:solidFill>
                  <a:schemeClr val="tx1"/>
                </a:solidFill>
              </a:rPr>
              <a:t>の精神を持って行動してください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7926387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9263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石版">
  <a:themeElements>
    <a:clrScheme name="石版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版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版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石版</Template>
  <TotalTime>124</TotalTime>
  <Words>368</Words>
  <Application>Microsoft Office PowerPoint</Application>
  <PresentationFormat>画面に合わせる (4:3)</PresentationFormat>
  <Paragraphs>121</Paragraphs>
  <Slides>15</Slides>
  <Notes>3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7" baseType="lpstr">
      <vt:lpstr>HGPｺﾞｼｯｸE</vt:lpstr>
      <vt:lpstr>HG創英角ｺﾞｼｯｸUB</vt:lpstr>
      <vt:lpstr>ＭＳ Ｐゴシック</vt:lpstr>
      <vt:lpstr>ＭＳ Ｐ明朝</vt:lpstr>
      <vt:lpstr>Arial</vt:lpstr>
      <vt:lpstr>Calibri</vt:lpstr>
      <vt:lpstr>Calisto MT</vt:lpstr>
      <vt:lpstr>Times New Roman</vt:lpstr>
      <vt:lpstr>Trebuchet MS</vt:lpstr>
      <vt:lpstr>Wingdings</vt:lpstr>
      <vt:lpstr>Wingdings 2</vt:lpstr>
      <vt:lpstr>石版</vt:lpstr>
      <vt:lpstr>キャンパスライフに 　 関する注意事項等</vt:lpstr>
      <vt:lpstr>PowerPoint プレゼンテーション</vt:lpstr>
      <vt:lpstr>PowerPoint プレゼンテーション</vt:lpstr>
      <vt:lpstr>●特徴 　　・スポーツ、人材育成、ボランティア等をきっかけに近づく 　　・宗教団体であることが多い 　　・学外で活動する（連れ出す） ●勧誘を受けたとき 　　・名前、携帯電話番号、アドレスは「 絶対に教えない！」 　　・キッパリと「NO！」と断る</vt:lpstr>
      <vt:lpstr>偽装勧誘に注意しよう</vt:lpstr>
      <vt:lpstr>PowerPoint プレゼンテーション</vt:lpstr>
      <vt:lpstr>PowerPoint プレゼンテーション</vt:lpstr>
      <vt:lpstr>よりよい学生生活を送るために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1234567</dc:creator>
  <cp:keywords>28</cp:keywords>
  <cp:lastModifiedBy>hiroe</cp:lastModifiedBy>
  <cp:revision>135</cp:revision>
  <cp:lastPrinted>2021-04-02T00:00:30Z</cp:lastPrinted>
  <dcterms:created xsi:type="dcterms:W3CDTF">2011-04-21T02:46:19Z</dcterms:created>
  <dcterms:modified xsi:type="dcterms:W3CDTF">2021-04-02T01:11:59Z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