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4" autoAdjust="0"/>
    <p:restoredTop sz="93874" autoAdjust="0"/>
  </p:normalViewPr>
  <p:slideViewPr>
    <p:cSldViewPr>
      <p:cViewPr varScale="1">
        <p:scale>
          <a:sx n="101" d="100"/>
          <a:sy n="101" d="100"/>
        </p:scale>
        <p:origin x="1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F127A7E-B729-44CD-8356-D793B24F34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D5A3E3F-FFD3-48D3-BA14-8060397D2D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6087" cy="501650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0A68957-2D60-414E-BBEB-44260678BBC4}" type="datetimeFigureOut">
              <a:rPr lang="ja-JP" altLang="en-US"/>
              <a:pPr>
                <a:defRPr/>
              </a:pPr>
              <a:t>2020/4/15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6CF5844-B71C-4D28-A067-1D9C1EC66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CBB4C4-7DEA-4E75-B3FF-701769AC5A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488" y="9517063"/>
            <a:ext cx="2986087" cy="501650"/>
          </a:xfrm>
          <a:prstGeom prst="rect">
            <a:avLst/>
          </a:prstGeom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21266C1-E4F2-4DF1-91F5-AD4E775E11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9FB0835-5B8E-4541-9068-791064A058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499F631-8A95-465E-A4BB-DEE6D01353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60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830607E6-ED7F-44CF-A3EF-51417C41D6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BCB88128-52A8-4905-BCF9-E187927FE4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60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7FC7802C-FC63-4400-8C73-88F6DDD73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517063"/>
            <a:ext cx="29860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AF8DCD-367D-41F5-B934-89DA1CCD11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B3A7-6FE3-45BC-B86E-7CDD0F50FE6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9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0FED-2C6D-4EF8-8736-F1583EEB8C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92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0FED-2C6D-4EF8-8736-F1583EEB8C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396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0FED-2C6D-4EF8-8736-F1583EEB8C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0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0FED-2C6D-4EF8-8736-F1583EEB8C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577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0FED-2C6D-4EF8-8736-F1583EEB8C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058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0FED-2C6D-4EF8-8736-F1583EEB8C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1564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0FED-2C6D-4EF8-8736-F1583EEB8C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18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2EA04-DEFB-4CF7-87E3-F5CEF76A3E8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864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85756-DCCE-4AD0-927A-D45B28E6263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794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F6CAF-3F5E-4788-BD38-778045B4960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107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E3C22-5097-4FBC-97A1-0D32349E9CE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337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26C17-B5D2-4ABE-9B4E-9B8169874F4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469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3E6AD-F226-4A89-B070-C7FDE56ADBF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786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929C8-1C5E-44B8-B7C6-BB6071EB26B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511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0FED-2C6D-4EF8-8736-F1583EEB8C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28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B2908-1A81-42AD-836D-A684D2F0897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62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A9030FED-2C6D-4EF8-8736-F1583EEB8C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0942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086600" cy="639763"/>
          </a:xfrm>
        </p:spPr>
        <p:txBody>
          <a:bodyPr>
            <a:normAutofit fontScale="90000"/>
          </a:bodyPr>
          <a:lstStyle/>
          <a:p>
            <a:pPr algn="l" eaLnBrk="1" hangingPunct="1"/>
            <a:endParaRPr lang="ja-JP" altLang="en-US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800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US" altLang="ja-JP" sz="3600" dirty="0"/>
          </a:p>
          <a:p>
            <a:pPr algn="ctr" eaLnBrk="1" hangingPunct="1">
              <a:buFontTx/>
              <a:buNone/>
            </a:pPr>
            <a:r>
              <a:rPr lang="ja-JP" altLang="en-US" sz="6600" dirty="0"/>
              <a:t>学生生活の留意事項について</a:t>
            </a:r>
            <a:endParaRPr lang="en-US" altLang="ja-JP" sz="6600" dirty="0"/>
          </a:p>
          <a:p>
            <a:pPr algn="ctr" eaLnBrk="1" hangingPunct="1">
              <a:buFontTx/>
              <a:buNone/>
            </a:pPr>
            <a:endParaRPr lang="en-US" altLang="ja-JP" sz="3600" dirty="0"/>
          </a:p>
          <a:p>
            <a:pPr algn="ctr" eaLnBrk="1" hangingPunct="1">
              <a:buFontTx/>
              <a:buNone/>
            </a:pPr>
            <a:r>
              <a:rPr lang="ja-JP" altLang="en-US" sz="3600" dirty="0"/>
              <a:t>学生・進路指導委員会</a:t>
            </a:r>
            <a:endParaRPr lang="en-US" altLang="ja-JP" sz="3600" dirty="0"/>
          </a:p>
          <a:p>
            <a:pPr eaLnBrk="1" hangingPunct="1">
              <a:buFontTx/>
              <a:buNone/>
            </a:pPr>
            <a:r>
              <a:rPr lang="ja-JP" altLang="en-US" sz="3600" dirty="0"/>
              <a:t>  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Toh_J_L_N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Hiroyuki Eto\Desktop\logo_type1.jpg">
            <a:extLst>
              <a:ext uri="{FF2B5EF4-FFF2-40B4-BE49-F238E27FC236}">
                <a16:creationId xmlns:a16="http://schemas.microsoft.com/office/drawing/2014/main" id="{6742B5C9-805D-4E91-B62D-DB2CC87A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065"/>
            <a:ext cx="104090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A85E4F94-6C35-47A7-BF35-4888C99848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6651FD-137B-49FF-9B51-1EC2AB43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10CBC3-E324-4B2F-8E02-14E424CA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　　　　</a:t>
            </a:r>
            <a:r>
              <a:rPr lang="ja-JP" altLang="en-US" sz="4400" dirty="0">
                <a:solidFill>
                  <a:srgbClr val="FF0000"/>
                </a:solidFill>
              </a:rPr>
              <a:t>・少なくとも毎日</a:t>
            </a:r>
            <a:r>
              <a:rPr lang="en-US" altLang="ja-JP" sz="4400" dirty="0">
                <a:solidFill>
                  <a:srgbClr val="FF0000"/>
                </a:solidFill>
              </a:rPr>
              <a:t>1</a:t>
            </a:r>
            <a:r>
              <a:rPr lang="ja-JP" altLang="en-US" sz="4400" dirty="0">
                <a:solidFill>
                  <a:srgbClr val="FF0000"/>
                </a:solidFill>
              </a:rPr>
              <a:t>回、</a:t>
            </a:r>
            <a:endParaRPr lang="en-US" altLang="ja-JP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400" dirty="0">
                <a:solidFill>
                  <a:srgbClr val="FF0000"/>
                </a:solidFill>
              </a:rPr>
              <a:t>　　　　　　研究科ウェブサイト</a:t>
            </a:r>
            <a:endParaRPr kumimoji="1" lang="en-US" altLang="ja-JP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400" dirty="0">
                <a:solidFill>
                  <a:srgbClr val="FF0000"/>
                </a:solidFill>
              </a:rPr>
              <a:t>　　　　　　大学ウェブサイト</a:t>
            </a:r>
            <a:endParaRPr lang="en-US" altLang="ja-JP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400" dirty="0">
                <a:solidFill>
                  <a:srgbClr val="FF0000"/>
                </a:solidFill>
              </a:rPr>
              <a:t>　　　　をチェックする。</a:t>
            </a:r>
            <a:endParaRPr kumimoji="1" lang="en-US" altLang="ja-JP" sz="4400" dirty="0">
              <a:solidFill>
                <a:srgbClr val="FF0000"/>
              </a:solidFill>
            </a:endParaRPr>
          </a:p>
          <a:p>
            <a:endParaRPr kumimoji="1" lang="en-US" altLang="ja-JP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400" dirty="0">
                <a:solidFill>
                  <a:srgbClr val="FF0000"/>
                </a:solidFill>
              </a:rPr>
              <a:t>　　　・メールも注意する。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FC412110-6B38-4475-BFAC-09CAE7F27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7086600" cy="6397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ja-JP" altLang="en-US" sz="4000" dirty="0"/>
              <a:t>学生便覧 </a:t>
            </a:r>
            <a:r>
              <a:rPr lang="en-US" altLang="ja-JP" sz="4000" dirty="0"/>
              <a:t>p.55~</a:t>
            </a:r>
            <a:endParaRPr lang="ja-JP" alt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3600" dirty="0"/>
              <a:t>１．窓口業務（教務係）</a:t>
            </a:r>
          </a:p>
          <a:p>
            <a:pPr eaLnBrk="1" hangingPunct="1">
              <a:buFontTx/>
              <a:buNone/>
            </a:pPr>
            <a:r>
              <a:rPr lang="ja-JP" altLang="en-US" sz="3600" dirty="0"/>
              <a:t>２．連絡事項・郵便物・配付物</a:t>
            </a:r>
          </a:p>
          <a:p>
            <a:pPr eaLnBrk="1" hangingPunct="1">
              <a:buFontTx/>
              <a:buNone/>
            </a:pPr>
            <a:r>
              <a:rPr lang="ja-JP" altLang="en-US" sz="3600" dirty="0"/>
              <a:t>３</a:t>
            </a:r>
            <a:r>
              <a:rPr lang="en-US" altLang="ja-JP" sz="3600" dirty="0"/>
              <a:t>. </a:t>
            </a:r>
            <a:r>
              <a:rPr lang="ja-JP" altLang="en-US" sz="3600" dirty="0"/>
              <a:t>東北大学統合電子認証システム</a:t>
            </a:r>
          </a:p>
          <a:p>
            <a:pPr eaLnBrk="1" hangingPunct="1">
              <a:buFontTx/>
              <a:buNone/>
            </a:pPr>
            <a:r>
              <a:rPr lang="ja-JP" altLang="en-US" sz="3600" dirty="0"/>
              <a:t>４．学生証（</a:t>
            </a:r>
            <a:r>
              <a:rPr lang="ja-JP" altLang="en-US" sz="2800" dirty="0"/>
              <a:t>研究科正面入口の電子錠の鍵として　　　　</a:t>
            </a:r>
            <a:endParaRPr lang="en-US" altLang="ja-JP" sz="2800" dirty="0"/>
          </a:p>
          <a:p>
            <a:pPr eaLnBrk="1" hangingPunct="1">
              <a:buFontTx/>
              <a:buNone/>
            </a:pPr>
            <a:r>
              <a:rPr lang="ja-JP" altLang="en-US" sz="2800" dirty="0"/>
              <a:t>　　 も使用できる：２０時～８時</a:t>
            </a:r>
            <a:r>
              <a:rPr lang="ja-JP" altLang="en-US" sz="3600" dirty="0"/>
              <a:t>）</a:t>
            </a: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A6316EAE-F1DC-441E-9E7B-4AC49DD70C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2587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ja-JP" altLang="en-US" sz="3600">
                <a:solidFill>
                  <a:schemeClr val="bg1"/>
                </a:solidFill>
              </a:rPr>
              <a:t>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382000" cy="544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3600" dirty="0"/>
              <a:t>５．授業料の納付</a:t>
            </a:r>
          </a:p>
          <a:p>
            <a:pPr eaLnBrk="1" hangingPunct="1">
              <a:buFontTx/>
              <a:buNone/>
            </a:pPr>
            <a:r>
              <a:rPr lang="ja-JP" altLang="en-US" sz="3600" dirty="0"/>
              <a:t>６．入学料免除・徴収猶予</a:t>
            </a:r>
          </a:p>
          <a:p>
            <a:pPr eaLnBrk="1" hangingPunct="1">
              <a:buFontTx/>
              <a:buNone/>
            </a:pPr>
            <a:r>
              <a:rPr lang="ja-JP" altLang="en-US" sz="3600" dirty="0"/>
              <a:t>　　 </a:t>
            </a:r>
            <a:r>
              <a:rPr lang="ja-JP" altLang="en-US" sz="3600" strike="dblStrike" dirty="0">
                <a:solidFill>
                  <a:srgbClr val="FF0000"/>
                </a:solidFill>
              </a:rPr>
              <a:t>３月２７日（水）〆切</a:t>
            </a:r>
            <a:r>
              <a:rPr lang="ja-JP" altLang="en-US" sz="3600" dirty="0">
                <a:solidFill>
                  <a:srgbClr val="FF0000"/>
                </a:solidFill>
              </a:rPr>
              <a:t> 受付終了</a:t>
            </a:r>
          </a:p>
          <a:p>
            <a:pPr eaLnBrk="1" hangingPunct="1">
              <a:buFontTx/>
              <a:buNone/>
            </a:pPr>
            <a:r>
              <a:rPr lang="ja-JP" altLang="en-US" sz="3600" dirty="0"/>
              <a:t>７．授業料の免除</a:t>
            </a:r>
          </a:p>
          <a:p>
            <a:pPr eaLnBrk="1" hangingPunct="1">
              <a:buFontTx/>
              <a:buNone/>
            </a:pPr>
            <a:r>
              <a:rPr lang="ja-JP" altLang="en-US" sz="3600" dirty="0"/>
              <a:t>　</a:t>
            </a:r>
            <a:r>
              <a:rPr lang="ja-JP" altLang="en-US" sz="3600" dirty="0">
                <a:solidFill>
                  <a:srgbClr val="FF0000"/>
                </a:solidFill>
              </a:rPr>
              <a:t> 　</a:t>
            </a:r>
            <a:r>
              <a:rPr lang="ja-JP" altLang="en-US" sz="3600" strike="dblStrike" dirty="0">
                <a:solidFill>
                  <a:srgbClr val="FF0000"/>
                </a:solidFill>
              </a:rPr>
              <a:t>４月１</a:t>
            </a:r>
            <a:r>
              <a:rPr lang="en-US" altLang="ja-JP" sz="3600" strike="dblStrike" dirty="0">
                <a:solidFill>
                  <a:srgbClr val="FF0000"/>
                </a:solidFill>
              </a:rPr>
              <a:t>0</a:t>
            </a:r>
            <a:r>
              <a:rPr lang="ja-JP" altLang="en-US" sz="3600" strike="dblStrike" dirty="0">
                <a:solidFill>
                  <a:srgbClr val="FF0000"/>
                </a:solidFill>
              </a:rPr>
              <a:t>日（水）申請〆切</a:t>
            </a:r>
            <a:r>
              <a:rPr lang="ja-JP" altLang="en-US" sz="3600" dirty="0">
                <a:solidFill>
                  <a:srgbClr val="FF0000"/>
                </a:solidFill>
              </a:rPr>
              <a:t> 受付終了</a:t>
            </a:r>
          </a:p>
          <a:p>
            <a:pPr eaLnBrk="1" hangingPunct="1"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　　</a:t>
            </a:r>
            <a:r>
              <a:rPr lang="en-US" altLang="ja-JP" dirty="0"/>
              <a:t>(</a:t>
            </a:r>
            <a:r>
              <a:rPr lang="ja-JP" altLang="en-US" dirty="0"/>
              <a:t>大規模災害に伴う授業料免除申請は</a:t>
            </a:r>
          </a:p>
          <a:p>
            <a:pPr eaLnBrk="1" hangingPunct="1">
              <a:buFontTx/>
              <a:buNone/>
            </a:pPr>
            <a:r>
              <a:rPr lang="ja-JP" altLang="en-US" dirty="0"/>
              <a:t>　　　</a:t>
            </a:r>
            <a:r>
              <a:rPr lang="en-US" altLang="ja-JP" dirty="0">
                <a:solidFill>
                  <a:srgbClr val="FF0000"/>
                </a:solidFill>
              </a:rPr>
              <a:t>3</a:t>
            </a:r>
            <a:r>
              <a:rPr lang="ja-JP" altLang="en-US" dirty="0">
                <a:solidFill>
                  <a:srgbClr val="FF0000"/>
                </a:solidFill>
              </a:rPr>
              <a:t>月</a:t>
            </a:r>
            <a:r>
              <a:rPr lang="en-US" altLang="ja-JP" dirty="0">
                <a:solidFill>
                  <a:srgbClr val="FF0000"/>
                </a:solidFill>
              </a:rPr>
              <a:t>27</a:t>
            </a:r>
            <a:r>
              <a:rPr lang="ja-JP" altLang="en-US" dirty="0">
                <a:solidFill>
                  <a:srgbClr val="FF0000"/>
                </a:solidFill>
              </a:rPr>
              <a:t>日（金）</a:t>
            </a:r>
            <a:r>
              <a:rPr lang="ja-JP" altLang="en-US" dirty="0"/>
              <a:t>まで。</a:t>
            </a:r>
            <a:r>
              <a:rPr lang="ja-JP" altLang="en-US" dirty="0">
                <a:solidFill>
                  <a:srgbClr val="FF0000"/>
                </a:solidFill>
              </a:rPr>
              <a:t>受付終了</a:t>
            </a:r>
            <a:r>
              <a:rPr lang="en-US" altLang="ja-JP" dirty="0"/>
              <a:t>)</a:t>
            </a: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33230632-9B38-4E46-A45C-993FAAC0FA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4000" dirty="0"/>
              <a:t> </a:t>
            </a:r>
            <a:r>
              <a:rPr lang="ja-JP" altLang="en-US" sz="4000" dirty="0"/>
              <a:t>８．授業料の徴収猶予及び月割分納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4000" dirty="0"/>
              <a:t> ９．諸願・届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4000" dirty="0"/>
              <a:t>10</a:t>
            </a:r>
            <a:r>
              <a:rPr lang="ja-JP" altLang="en-US" sz="4000" dirty="0"/>
              <a:t>．諸証明書請求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4000" dirty="0"/>
              <a:t>11</a:t>
            </a:r>
            <a:r>
              <a:rPr lang="ja-JP" altLang="en-US" sz="4000" dirty="0"/>
              <a:t>．学生旅客運賃割引証（学割証）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4000" dirty="0"/>
              <a:t>12</a:t>
            </a:r>
            <a:r>
              <a:rPr lang="ja-JP" altLang="en-US" sz="4000" dirty="0"/>
              <a:t>．通学証明書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4000" dirty="0"/>
              <a:t>13. </a:t>
            </a:r>
            <a:r>
              <a:rPr lang="ja-JP" altLang="en-US" sz="4000" dirty="0"/>
              <a:t>学都仙台　市バス・地下鉄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4000" dirty="0"/>
              <a:t>　　　フリーパス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4000" dirty="0"/>
          </a:p>
        </p:txBody>
      </p:sp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id="{419F17AF-B42A-42CA-82BD-1EC749EC51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800">
                <a:solidFill>
                  <a:schemeClr val="bg1"/>
                </a:solidFill>
              </a:rPr>
              <a:t>・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C73283A-F15D-488B-A5A3-5A42764760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305800" cy="4800600"/>
          </a:xfrm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4000" dirty="0"/>
              <a:t>１</a:t>
            </a:r>
            <a:r>
              <a:rPr lang="en-US" altLang="ja-JP" sz="4000" dirty="0"/>
              <a:t>4</a:t>
            </a:r>
            <a:r>
              <a:rPr lang="ja-JP" altLang="en-US" sz="4000" dirty="0" err="1"/>
              <a:t>．</a:t>
            </a:r>
            <a:r>
              <a:rPr lang="ja-JP" altLang="en-US" sz="4000" dirty="0"/>
              <a:t>奨学生の募集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40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4000" dirty="0"/>
              <a:t>　日本学生支援機構奨学金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4000" dirty="0"/>
              <a:t>　</a:t>
            </a:r>
            <a:r>
              <a:rPr lang="ja-JP" altLang="en-US" sz="2000" dirty="0"/>
              <a:t>所属学部・研究科の奨学金担当係において申請書類を受け取り、手続きを行ってください。</a:t>
            </a:r>
            <a:endParaRPr lang="ja-JP" altLang="en-US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40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4000" dirty="0"/>
              <a:t>　学習奨励費奨学金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4000" dirty="0"/>
              <a:t>　　　</a:t>
            </a:r>
            <a:r>
              <a:rPr lang="ja-JP" altLang="en-US" sz="2400" dirty="0"/>
              <a:t>対象者に周知済み。</a:t>
            </a:r>
            <a:endParaRPr lang="en-US" altLang="ja-JP" sz="2400" strike="sngStrike" dirty="0"/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D75DA188-969B-4D93-A64E-406F13F07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B802C283-B49A-4D12-A1BB-4F98877F03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305800" cy="58674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ja-JP" sz="4000" dirty="0"/>
              <a:t>15</a:t>
            </a:r>
            <a:r>
              <a:rPr lang="ja-JP" altLang="en-US" sz="4000" dirty="0" err="1"/>
              <a:t>．</a:t>
            </a:r>
            <a:r>
              <a:rPr lang="ja-JP" altLang="en-US" sz="4000" dirty="0"/>
              <a:t>教室使用の留意事項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4000" dirty="0"/>
              <a:t>16</a:t>
            </a:r>
            <a:r>
              <a:rPr lang="ja-JP" altLang="en-US" sz="4000" dirty="0" err="1"/>
              <a:t>．</a:t>
            </a:r>
            <a:r>
              <a:rPr lang="ja-JP" altLang="en-US" sz="4000" dirty="0"/>
              <a:t>国際交流・学生支援室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4000" dirty="0"/>
              <a:t>17</a:t>
            </a:r>
            <a:r>
              <a:rPr lang="ja-JP" altLang="en-US" sz="4000" dirty="0" err="1"/>
              <a:t>．</a:t>
            </a:r>
            <a:r>
              <a:rPr lang="ja-JP" altLang="en-US" sz="4000" dirty="0"/>
              <a:t>保健衛生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4000" dirty="0"/>
              <a:t>  </a:t>
            </a:r>
            <a:r>
              <a:rPr lang="en-US" altLang="ja-JP" sz="4000" dirty="0"/>
              <a:t>(1) </a:t>
            </a:r>
            <a:r>
              <a:rPr lang="ja-JP" altLang="en-US" sz="4000" dirty="0"/>
              <a:t>定期健康診断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4000" dirty="0"/>
              <a:t>　　　　</a:t>
            </a:r>
            <a:r>
              <a:rPr lang="en-US" altLang="ja-JP" sz="4000" dirty="0">
                <a:solidFill>
                  <a:srgbClr val="FF0000"/>
                </a:solidFill>
              </a:rPr>
              <a:t>5</a:t>
            </a:r>
            <a:r>
              <a:rPr lang="ja-JP" altLang="en-US" sz="4000" dirty="0">
                <a:solidFill>
                  <a:srgbClr val="FF0000"/>
                </a:solidFill>
              </a:rPr>
              <a:t>月に実施予定</a:t>
            </a:r>
            <a:endParaRPr lang="en-US" altLang="ja-JP" sz="4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sz="4000" dirty="0">
                <a:solidFill>
                  <a:srgbClr val="FF0000"/>
                </a:solidFill>
              </a:rPr>
              <a:t>　　　　詳細な日時は未定</a:t>
            </a:r>
            <a:r>
              <a:rPr lang="ja-JP" altLang="en-US" sz="4000" strike="sngStrike" dirty="0">
                <a:solidFill>
                  <a:srgbClr val="FF0000"/>
                </a:solidFill>
              </a:rPr>
              <a:t>　　　　　　　  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4000" dirty="0"/>
              <a:t>　</a:t>
            </a:r>
            <a:r>
              <a:rPr lang="en-US" altLang="ja-JP" sz="4000" dirty="0"/>
              <a:t>(2) </a:t>
            </a:r>
            <a:r>
              <a:rPr lang="ja-JP" altLang="en-US" sz="4000" dirty="0"/>
              <a:t>健康相談と診療等</a:t>
            </a:r>
            <a:endParaRPr lang="en-US" altLang="ja-JP" sz="4000" dirty="0"/>
          </a:p>
        </p:txBody>
      </p:sp>
      <p:pic>
        <p:nvPicPr>
          <p:cNvPr id="2" name="7">
            <a:hlinkClick r:id="" action="ppaction://media"/>
            <a:extLst>
              <a:ext uri="{FF2B5EF4-FFF2-40B4-BE49-F238E27FC236}">
                <a16:creationId xmlns:a16="http://schemas.microsoft.com/office/drawing/2014/main" id="{A5621353-4B3D-4862-858A-8557FF9F8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solidFill>
                  <a:schemeClr val="bg1"/>
                </a:solidFill>
              </a:rPr>
              <a:t>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ja-JP" sz="3200" dirty="0"/>
              <a:t>18</a:t>
            </a:r>
            <a:r>
              <a:rPr lang="ja-JP" altLang="en-US" sz="3200" dirty="0"/>
              <a:t>．学生教育研究災害傷害保険制度（学研災）</a:t>
            </a:r>
          </a:p>
          <a:p>
            <a:pPr eaLnBrk="1" hangingPunct="1">
              <a:buFontTx/>
              <a:buNone/>
            </a:pPr>
            <a:r>
              <a:rPr lang="en-US" altLang="ja-JP" sz="3200" dirty="0"/>
              <a:t>19</a:t>
            </a:r>
            <a:r>
              <a:rPr lang="ja-JP" altLang="en-US" sz="3200" dirty="0"/>
              <a:t>．学研災付帯賠償責任保険（学研賠）</a:t>
            </a:r>
            <a:endParaRPr lang="en-US" altLang="ja-JP" sz="3200" dirty="0"/>
          </a:p>
          <a:p>
            <a:pPr eaLnBrk="1" hangingPunct="1">
              <a:buFontTx/>
              <a:buNone/>
            </a:pPr>
            <a:r>
              <a:rPr lang="en-US" altLang="ja-JP" sz="3200" dirty="0">
                <a:solidFill>
                  <a:srgbClr val="FF0000"/>
                </a:solidFill>
              </a:rPr>
              <a:t>20. </a:t>
            </a:r>
            <a:r>
              <a:rPr lang="ja-JP" altLang="en-US" sz="3200" dirty="0">
                <a:solidFill>
                  <a:srgbClr val="FF0000"/>
                </a:solidFill>
              </a:rPr>
              <a:t>インバウンド保険（外国人留学生向け）</a:t>
            </a:r>
          </a:p>
          <a:p>
            <a:pPr eaLnBrk="1" hangingPunct="1">
              <a:buFontTx/>
              <a:buNone/>
            </a:pPr>
            <a:r>
              <a:rPr lang="en-US" altLang="ja-JP" sz="3200" dirty="0"/>
              <a:t>21</a:t>
            </a:r>
            <a:r>
              <a:rPr lang="ja-JP" altLang="en-US" sz="3200" dirty="0"/>
              <a:t>．厚生施設</a:t>
            </a:r>
          </a:p>
          <a:p>
            <a:pPr eaLnBrk="1" hangingPunct="1">
              <a:buFontTx/>
              <a:buNone/>
            </a:pPr>
            <a:r>
              <a:rPr lang="en-US" altLang="ja-JP" sz="3200" dirty="0"/>
              <a:t>22</a:t>
            </a:r>
            <a:r>
              <a:rPr lang="ja-JP" altLang="en-US" sz="3200" dirty="0"/>
              <a:t>．海外留学</a:t>
            </a:r>
          </a:p>
        </p:txBody>
      </p:sp>
      <p:pic>
        <p:nvPicPr>
          <p:cNvPr id="2" name="8">
            <a:hlinkClick r:id="" action="ppaction://media"/>
            <a:extLst>
              <a:ext uri="{FF2B5EF4-FFF2-40B4-BE49-F238E27FC236}">
                <a16:creationId xmlns:a16="http://schemas.microsoft.com/office/drawing/2014/main" id="{6AA7C941-6B4C-4D2A-B750-6148E136E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639762"/>
          </a:xfrm>
        </p:spPr>
        <p:txBody>
          <a:bodyPr/>
          <a:lstStyle/>
          <a:p>
            <a:pPr eaLnBrk="1" hangingPunct="1"/>
            <a:r>
              <a:rPr lang="ja-JP" altLang="en-US" sz="3200"/>
              <a:t>提出書類・交付書類等一覧　</a:t>
            </a:r>
            <a:r>
              <a:rPr lang="en-US" altLang="ja-JP" sz="3200"/>
              <a:t>p.60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3200" dirty="0"/>
              <a:t>○</a:t>
            </a:r>
            <a:r>
              <a:rPr lang="ja-JP" altLang="en-US" sz="3200" dirty="0"/>
              <a:t>提出期限が定められた提出物は</a:t>
            </a:r>
            <a:r>
              <a:rPr lang="ja-JP" altLang="en-US" sz="3200" dirty="0">
                <a:solidFill>
                  <a:srgbClr val="FF0000"/>
                </a:solidFill>
              </a:rPr>
              <a:t>期限までに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3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3200" dirty="0"/>
              <a:t>○学籍異動に関する願い出は、原則として、期日を</a:t>
            </a:r>
            <a:r>
              <a:rPr lang="ja-JP" altLang="en-US" sz="3200" dirty="0">
                <a:solidFill>
                  <a:srgbClr val="FF0000"/>
                </a:solidFill>
              </a:rPr>
              <a:t>遡っては認められません   </a:t>
            </a:r>
            <a:r>
              <a:rPr lang="en-US" altLang="ja-JP" sz="3200" dirty="0"/>
              <a:t>p.51</a:t>
            </a:r>
            <a:r>
              <a:rPr lang="ja-JP" altLang="en-US" sz="3200" dirty="0"/>
              <a:t>以降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3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3200" dirty="0"/>
              <a:t>○</a:t>
            </a:r>
            <a:r>
              <a:rPr lang="ja-JP" altLang="en-US" sz="3200" dirty="0">
                <a:solidFill>
                  <a:srgbClr val="FF0000"/>
                </a:solidFill>
              </a:rPr>
              <a:t>ＴＡ担当学生は、各月のＴＡ出勤簿を期限厳守で総務係に提出（原則として月末）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3200" dirty="0">
                <a:solidFill>
                  <a:srgbClr val="FF0000"/>
                </a:solidFill>
              </a:rPr>
              <a:t>  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id="{3A03F266-F1E8-4BA2-96EA-ACE530B89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版">
  <a:themeElements>
    <a:clrScheme name="石版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版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石版</Template>
  <TotalTime>4</TotalTime>
  <Words>236</Words>
  <Application>Microsoft Office PowerPoint</Application>
  <PresentationFormat>画面に合わせる (4:3)</PresentationFormat>
  <Paragraphs>63</Paragraphs>
  <Slides>9</Slides>
  <Notes>0</Notes>
  <HiddenSlides>0</HiddenSlides>
  <MMClips>9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ＭＳ Ｐゴシック</vt:lpstr>
      <vt:lpstr>ＭＳ Ｐ明朝</vt:lpstr>
      <vt:lpstr>Arial</vt:lpstr>
      <vt:lpstr>Calibri</vt:lpstr>
      <vt:lpstr>Calisto MT</vt:lpstr>
      <vt:lpstr>Trebuchet MS</vt:lpstr>
      <vt:lpstr>Wingdings 2</vt:lpstr>
      <vt:lpstr>石版</vt:lpstr>
      <vt:lpstr>PowerPoint プレゼンテーション</vt:lpstr>
      <vt:lpstr>PowerPoint プレゼンテーション</vt:lpstr>
      <vt:lpstr>学生便覧 p.55~</vt:lpstr>
      <vt:lpstr>・</vt:lpstr>
      <vt:lpstr>PowerPoint プレゼンテーション</vt:lpstr>
      <vt:lpstr>・</vt:lpstr>
      <vt:lpstr>PowerPoint プレゼンテーション</vt:lpstr>
      <vt:lpstr>・</vt:lpstr>
      <vt:lpstr>提出書類・交付書類等一覧　p.60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1234567</dc:creator>
  <cp:keywords>28</cp:keywords>
  <cp:lastModifiedBy>東北大学</cp:lastModifiedBy>
  <cp:revision>124</cp:revision>
  <cp:lastPrinted>2019-04-02T07:30:34Z</cp:lastPrinted>
  <dcterms:created xsi:type="dcterms:W3CDTF">2011-04-21T02:46:19Z</dcterms:created>
  <dcterms:modified xsi:type="dcterms:W3CDTF">2020-04-15T06:37:42Z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